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9" r:id="rId4"/>
    <p:sldId id="260" r:id="rId5"/>
    <p:sldId id="262" r:id="rId6"/>
    <p:sldId id="263"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a Gangneux" initials="EG" lastIdx="1" clrIdx="0">
    <p:extLst>
      <p:ext uri="{19B8F6BF-5375-455C-9EA6-DF929625EA0E}">
        <p15:presenceInfo xmlns:p15="http://schemas.microsoft.com/office/powerpoint/2012/main" userId="S-1-5-21-3694030736-3752459316-1753457520-12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BDB2"/>
    <a:srgbClr val="009999"/>
    <a:srgbClr val="006666"/>
    <a:srgbClr val="FF66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875" autoAdjust="0"/>
  </p:normalViewPr>
  <p:slideViewPr>
    <p:cSldViewPr snapToGrid="0">
      <p:cViewPr varScale="1">
        <p:scale>
          <a:sx n="67" d="100"/>
          <a:sy n="67" d="100"/>
        </p:scale>
        <p:origin x="210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59CD3E-CE6B-4F87-801B-5E7C9055692E}" type="datetimeFigureOut">
              <a:rPr lang="fr-BE" smtClean="0"/>
              <a:t>14-04-22</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247ACE-32A8-45C5-B7F8-F410586C8D95}" type="slidenum">
              <a:rPr lang="fr-BE" smtClean="0"/>
              <a:t>‹N°›</a:t>
            </a:fld>
            <a:endParaRPr lang="fr-BE"/>
          </a:p>
        </p:txBody>
      </p:sp>
    </p:spTree>
    <p:extLst>
      <p:ext uri="{BB962C8B-B14F-4D97-AF65-F5344CB8AC3E}">
        <p14:creationId xmlns:p14="http://schemas.microsoft.com/office/powerpoint/2010/main" val="301120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err="1" smtClean="0"/>
              <a:t>Integrate</a:t>
            </a:r>
            <a:r>
              <a:rPr lang="fr-BE" dirty="0" smtClean="0"/>
              <a:t> the</a:t>
            </a:r>
            <a:r>
              <a:rPr lang="fr-BE" baseline="0" dirty="0" smtClean="0"/>
              <a:t> logo of </a:t>
            </a:r>
            <a:r>
              <a:rPr lang="fr-BE" baseline="0" dirty="0" err="1" smtClean="0"/>
              <a:t>your</a:t>
            </a:r>
            <a:r>
              <a:rPr lang="fr-BE" baseline="0" dirty="0" smtClean="0"/>
              <a:t> organisation on the </a:t>
            </a:r>
            <a:r>
              <a:rPr lang="fr-BE" baseline="0" dirty="0" err="1" smtClean="0"/>
              <a:t>left</a:t>
            </a:r>
            <a:r>
              <a:rPr lang="fr-BE" baseline="0" dirty="0" smtClean="0"/>
              <a:t> </a:t>
            </a:r>
            <a:r>
              <a:rPr lang="fr-BE" baseline="0" dirty="0" err="1" smtClean="0"/>
              <a:t>side</a:t>
            </a:r>
            <a:r>
              <a:rPr lang="fr-BE" baseline="0" dirty="0" smtClean="0"/>
              <a:t> of the CLEAR-Rights logo on </a:t>
            </a:r>
            <a:r>
              <a:rPr lang="fr-BE" baseline="0" dirty="0" err="1" smtClean="0"/>
              <a:t>each</a:t>
            </a:r>
            <a:r>
              <a:rPr lang="fr-BE" baseline="0" dirty="0" smtClean="0"/>
              <a:t> slide.</a:t>
            </a:r>
            <a:endParaRPr lang="fr-BE" dirty="0"/>
          </a:p>
        </p:txBody>
      </p:sp>
      <p:sp>
        <p:nvSpPr>
          <p:cNvPr id="4" name="Espace réservé du numéro de diapositive 3"/>
          <p:cNvSpPr>
            <a:spLocks noGrp="1"/>
          </p:cNvSpPr>
          <p:nvPr>
            <p:ph type="sldNum" sz="quarter" idx="10"/>
          </p:nvPr>
        </p:nvSpPr>
        <p:spPr/>
        <p:txBody>
          <a:bodyPr/>
          <a:lstStyle/>
          <a:p>
            <a:fld id="{9A247ACE-32A8-45C5-B7F8-F410586C8D95}" type="slidenum">
              <a:rPr lang="fr-BE" smtClean="0"/>
              <a:t>1</a:t>
            </a:fld>
            <a:endParaRPr lang="fr-BE"/>
          </a:p>
        </p:txBody>
      </p:sp>
    </p:spTree>
    <p:extLst>
      <p:ext uri="{BB962C8B-B14F-4D97-AF65-F5344CB8AC3E}">
        <p14:creationId xmlns:p14="http://schemas.microsoft.com/office/powerpoint/2010/main" val="2914812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Children in conflict with the law (i.e. suspected,</a:t>
            </a:r>
            <a:r>
              <a:rPr lang="en-US" baseline="0" dirty="0" smtClean="0"/>
              <a:t> accused or convicted) </a:t>
            </a:r>
            <a:r>
              <a:rPr lang="en-US" dirty="0" smtClean="0"/>
              <a:t>are entitled to quality legal assistance. However, for many of them in Europe, it remains difficult to have access to it. Gaps in terms of availability, accessibility, acceptability, and adaptability of legal assistance have been identified during the review of the situation led in Belgium, France, Hungary, Romania, and The Netherlands during the first phase of the CLEAR-Rights project . </a:t>
            </a:r>
          </a:p>
          <a:p>
            <a:endParaRPr lang="en-US" dirty="0" smtClean="0"/>
          </a:p>
          <a:p>
            <a:r>
              <a:rPr lang="en-US" dirty="0" smtClean="0"/>
              <a:t>Based on these observations, the Clear Rights project</a:t>
            </a:r>
            <a:r>
              <a:rPr lang="en-US" baseline="0" dirty="0" smtClean="0"/>
              <a:t> </a:t>
            </a:r>
            <a:r>
              <a:rPr lang="en-US" dirty="0" smtClean="0"/>
              <a:t>aims to strengthen legal assistance for children suspected, accused or convicted of an offence and thus ensure that their rights are respected. In particular, the project aims to ensure that children in conflict with the law have free access to a lawyer or quality pro bono legal assistance whenever they need it.</a:t>
            </a:r>
          </a:p>
          <a:p>
            <a:endParaRPr lang="en-US" dirty="0" smtClean="0"/>
          </a:p>
          <a:p>
            <a:r>
              <a:rPr lang="en-US" dirty="0" smtClean="0"/>
              <a:t>With this project, we particularly want to : </a:t>
            </a:r>
          </a:p>
          <a:p>
            <a:pPr marL="228600" indent="-228600">
              <a:buAutoNum type="arabicPeriod"/>
            </a:pPr>
            <a:r>
              <a:rPr lang="en-GB" sz="1200" kern="1200" dirty="0" smtClean="0">
                <a:solidFill>
                  <a:schemeClr val="tx1"/>
                </a:solidFill>
                <a:effectLst/>
                <a:latin typeface="+mn-lt"/>
                <a:ea typeface="+mn-ea"/>
                <a:cs typeface="+mn-cs"/>
              </a:rPr>
              <a:t>Increase</a:t>
            </a:r>
            <a:r>
              <a:rPr lang="en-GB" sz="1200" kern="1200" baseline="0" dirty="0" smtClean="0">
                <a:solidFill>
                  <a:schemeClr val="tx1"/>
                </a:solidFill>
                <a:effectLst/>
                <a:latin typeface="+mn-lt"/>
                <a:ea typeface="+mn-ea"/>
                <a:cs typeface="+mn-cs"/>
              </a:rPr>
              <a:t> the</a:t>
            </a:r>
            <a:r>
              <a:rPr lang="en-GB" sz="1200" kern="1200" dirty="0" smtClean="0">
                <a:solidFill>
                  <a:schemeClr val="tx1"/>
                </a:solidFill>
                <a:effectLst/>
                <a:latin typeface="+mn-lt"/>
                <a:ea typeface="+mn-ea"/>
                <a:cs typeface="+mn-cs"/>
              </a:rPr>
              <a:t> capacity of legal practitioners, in particular legal aid and pro bono lawyers, to provide quality legal assistance to children suspected or accused of crime. (to achieve this, we organise trainings,</a:t>
            </a:r>
            <a:r>
              <a:rPr lang="en-GB" sz="1200" kern="1200" baseline="0" dirty="0" smtClean="0">
                <a:solidFill>
                  <a:schemeClr val="tx1"/>
                </a:solidFill>
                <a:effectLst/>
                <a:latin typeface="+mn-lt"/>
                <a:ea typeface="+mn-ea"/>
                <a:cs typeface="+mn-cs"/>
              </a:rPr>
              <a:t> developed some resource documents for lawyers, organise webinars etc.)</a:t>
            </a:r>
            <a:endParaRPr lang="en-GB" sz="1200" kern="1200" dirty="0" smtClean="0">
              <a:solidFill>
                <a:schemeClr val="tx1"/>
              </a:solidFill>
              <a:effectLst/>
              <a:latin typeface="+mn-lt"/>
              <a:ea typeface="+mn-ea"/>
              <a:cs typeface="+mn-cs"/>
            </a:endParaRPr>
          </a:p>
          <a:p>
            <a:pPr marL="228600" indent="-228600">
              <a:buAutoNum type="arabicPeriod"/>
            </a:pPr>
            <a:r>
              <a:rPr lang="en-GB" sz="1200" kern="1200" dirty="0" smtClean="0">
                <a:solidFill>
                  <a:schemeClr val="tx1"/>
                </a:solidFill>
                <a:effectLst/>
                <a:latin typeface="+mn-lt"/>
                <a:ea typeface="+mn-ea"/>
                <a:cs typeface="+mn-cs"/>
              </a:rPr>
              <a:t>Improve cooperation between non-governmental organisations and professional organisations in the field of procedural rights of children suspected or accused of crime. (to achieve this, we will</a:t>
            </a:r>
            <a:r>
              <a:rPr lang="en-GB" sz="1200" kern="1200" baseline="0" dirty="0" smtClean="0">
                <a:solidFill>
                  <a:schemeClr val="tx1"/>
                </a:solidFill>
                <a:effectLst/>
                <a:latin typeface="+mn-lt"/>
                <a:ea typeface="+mn-ea"/>
                <a:cs typeface="+mn-cs"/>
              </a:rPr>
              <a:t> for example set up a national clearinghouse for child justice in Romania and reinforce the clearinghouse in France).</a:t>
            </a:r>
            <a:endParaRPr lang="en-GB" sz="1200" kern="1200" dirty="0" smtClean="0">
              <a:solidFill>
                <a:schemeClr val="tx1"/>
              </a:solidFill>
              <a:effectLst/>
              <a:latin typeface="+mn-lt"/>
              <a:ea typeface="+mn-ea"/>
              <a:cs typeface="+mn-cs"/>
            </a:endParaRPr>
          </a:p>
          <a:p>
            <a:pPr marL="228600" indent="-228600">
              <a:buAutoNum type="arabicPeriod"/>
            </a:pPr>
            <a:r>
              <a:rPr lang="en-GB" sz="1200" kern="1200" dirty="0" smtClean="0">
                <a:solidFill>
                  <a:schemeClr val="tx1"/>
                </a:solidFill>
                <a:effectLst/>
                <a:latin typeface="+mn-lt"/>
                <a:ea typeface="+mn-ea"/>
                <a:cs typeface="+mn-cs"/>
              </a:rPr>
              <a:t>Increased awareness of policy makers and service providers on the right of children suspected or accused of crime to access quality legal assistance and benefit from a permanent legal assistance system. </a:t>
            </a:r>
            <a:endParaRPr lang="en-US" dirty="0" smtClean="0"/>
          </a:p>
        </p:txBody>
      </p:sp>
      <p:sp>
        <p:nvSpPr>
          <p:cNvPr id="4" name="Espace réservé du numéro de diapositive 3"/>
          <p:cNvSpPr>
            <a:spLocks noGrp="1"/>
          </p:cNvSpPr>
          <p:nvPr>
            <p:ph type="sldNum" sz="quarter" idx="10"/>
          </p:nvPr>
        </p:nvSpPr>
        <p:spPr/>
        <p:txBody>
          <a:bodyPr/>
          <a:lstStyle/>
          <a:p>
            <a:fld id="{9A247ACE-32A8-45C5-B7F8-F410586C8D95}" type="slidenum">
              <a:rPr lang="fr-BE" smtClean="0"/>
              <a:t>2</a:t>
            </a:fld>
            <a:endParaRPr lang="fr-BE"/>
          </a:p>
        </p:txBody>
      </p:sp>
    </p:spTree>
    <p:extLst>
      <p:ext uri="{BB962C8B-B14F-4D97-AF65-F5344CB8AC3E}">
        <p14:creationId xmlns:p14="http://schemas.microsoft.com/office/powerpoint/2010/main" val="483177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dirty="0" smtClean="0"/>
              <a:t>The</a:t>
            </a:r>
            <a:r>
              <a:rPr lang="fr-BE" baseline="0" dirty="0" smtClean="0"/>
              <a:t> CLEAR-Rights </a:t>
            </a:r>
            <a:r>
              <a:rPr lang="fr-BE" baseline="0" dirty="0" err="1" smtClean="0"/>
              <a:t>project</a:t>
            </a:r>
            <a:r>
              <a:rPr lang="fr-BE" baseline="0" dirty="0" smtClean="0"/>
              <a:t> </a:t>
            </a:r>
            <a:r>
              <a:rPr lang="fr-BE" baseline="0" dirty="0" err="1" smtClean="0"/>
              <a:t>is</a:t>
            </a:r>
            <a:r>
              <a:rPr lang="fr-BE" baseline="0" dirty="0" smtClean="0"/>
              <a:t> a </a:t>
            </a:r>
            <a:r>
              <a:rPr lang="fr-BE" baseline="0" dirty="0" err="1" smtClean="0"/>
              <a:t>European</a:t>
            </a:r>
            <a:r>
              <a:rPr lang="fr-BE" baseline="0" dirty="0" smtClean="0"/>
              <a:t> Project, </a:t>
            </a:r>
            <a:r>
              <a:rPr lang="fr-BE" baseline="0" dirty="0" err="1" smtClean="0"/>
              <a:t>it</a:t>
            </a:r>
            <a:r>
              <a:rPr lang="fr-BE" baseline="0" dirty="0" smtClean="0"/>
              <a:t> </a:t>
            </a:r>
            <a:r>
              <a:rPr lang="fr-BE" baseline="0" dirty="0" err="1" smtClean="0"/>
              <a:t>is</a:t>
            </a:r>
            <a:r>
              <a:rPr lang="fr-BE" baseline="0" dirty="0" smtClean="0"/>
              <a:t> </a:t>
            </a:r>
            <a:r>
              <a:rPr lang="en-GB" sz="1200" kern="1200" dirty="0" smtClean="0">
                <a:solidFill>
                  <a:schemeClr val="tx1"/>
                </a:solidFill>
                <a:effectLst/>
                <a:latin typeface="+mn-lt"/>
                <a:ea typeface="+mn-ea"/>
                <a:cs typeface="+mn-cs"/>
              </a:rPr>
              <a:t>led by Terre des hommes Regional Hub in Hungary and implemented in partnership with Terre des hommes Romania, </a:t>
            </a:r>
            <a:r>
              <a:rPr lang="en-GB" sz="1200" kern="1200" dirty="0" err="1" smtClean="0">
                <a:solidFill>
                  <a:schemeClr val="tx1"/>
                </a:solidFill>
                <a:effectLst/>
                <a:latin typeface="+mn-lt"/>
                <a:ea typeface="+mn-ea"/>
                <a:cs typeface="+mn-cs"/>
              </a:rPr>
              <a:t>PILnet</a:t>
            </a:r>
            <a:r>
              <a:rPr lang="en-GB" sz="1200" kern="1200" dirty="0" smtClean="0">
                <a:solidFill>
                  <a:schemeClr val="tx1"/>
                </a:solidFill>
                <a:effectLst/>
                <a:latin typeface="+mn-lt"/>
                <a:ea typeface="+mn-ea"/>
                <a:cs typeface="+mn-cs"/>
              </a:rPr>
              <a:t>, Alliance of Lawyers for Human Rights (France), Defence for Children International (Belgium), Defence for Children The Netherlands. The project is co-funded by the European Union’s Justice Programme.</a:t>
            </a:r>
            <a:endParaRPr lang="fr-BE" sz="1200" kern="1200" dirty="0" smtClean="0">
              <a:solidFill>
                <a:schemeClr val="tx1"/>
              </a:solidFill>
              <a:effectLst/>
              <a:latin typeface="+mn-lt"/>
              <a:ea typeface="+mn-ea"/>
              <a:cs typeface="+mn-cs"/>
            </a:endParaRPr>
          </a:p>
          <a:p>
            <a:endParaRPr lang="fr-BE" dirty="0" smtClean="0"/>
          </a:p>
          <a:p>
            <a:r>
              <a:rPr lang="fr-BE" dirty="0" smtClean="0"/>
              <a:t>The trainer do not </a:t>
            </a:r>
            <a:r>
              <a:rPr lang="fr-BE" dirty="0" err="1" smtClean="0"/>
              <a:t>need</a:t>
            </a:r>
            <a:r>
              <a:rPr lang="fr-BE" dirty="0" smtClean="0"/>
              <a:t> to </a:t>
            </a:r>
            <a:r>
              <a:rPr lang="fr-BE" dirty="0" err="1" smtClean="0"/>
              <a:t>read</a:t>
            </a:r>
            <a:r>
              <a:rPr lang="fr-BE" dirty="0" smtClean="0"/>
              <a:t> the sentence </a:t>
            </a:r>
            <a:r>
              <a:rPr lang="fr-BE" dirty="0" err="1" smtClean="0"/>
              <a:t>regarding</a:t>
            </a:r>
            <a:r>
              <a:rPr lang="fr-BE" dirty="0" smtClean="0"/>
              <a:t> the </a:t>
            </a:r>
            <a:r>
              <a:rPr lang="fr-BE" dirty="0" err="1" smtClean="0"/>
              <a:t>responsibility</a:t>
            </a:r>
            <a:r>
              <a:rPr lang="fr-BE" dirty="0" smtClean="0"/>
              <a:t> of the </a:t>
            </a:r>
            <a:r>
              <a:rPr lang="fr-BE" dirty="0" err="1" smtClean="0"/>
              <a:t>European</a:t>
            </a:r>
            <a:r>
              <a:rPr lang="fr-BE" dirty="0" smtClean="0"/>
              <a:t> Commission, </a:t>
            </a:r>
            <a:r>
              <a:rPr lang="fr-BE" dirty="0" err="1" smtClean="0"/>
              <a:t>this</a:t>
            </a:r>
            <a:r>
              <a:rPr lang="fr-BE" dirty="0" smtClean="0"/>
              <a:t> </a:t>
            </a:r>
            <a:r>
              <a:rPr lang="fr-BE" dirty="0" err="1" smtClean="0"/>
              <a:t>is</a:t>
            </a:r>
            <a:r>
              <a:rPr lang="fr-BE" dirty="0" smtClean="0"/>
              <a:t> </a:t>
            </a:r>
            <a:r>
              <a:rPr lang="fr-BE" dirty="0" err="1" smtClean="0"/>
              <a:t>only</a:t>
            </a:r>
            <a:r>
              <a:rPr lang="fr-BE" dirty="0" smtClean="0"/>
              <a:t> a </a:t>
            </a:r>
            <a:r>
              <a:rPr lang="fr-BE" dirty="0" err="1" smtClean="0"/>
              <a:t>disclaimer</a:t>
            </a:r>
            <a:r>
              <a:rPr lang="fr-BE" dirty="0" smtClean="0"/>
              <a:t> </a:t>
            </a:r>
            <a:r>
              <a:rPr lang="fr-BE" dirty="0" err="1" smtClean="0"/>
              <a:t>we</a:t>
            </a:r>
            <a:r>
              <a:rPr lang="fr-BE" baseline="0" dirty="0" smtClean="0"/>
              <a:t> have to </a:t>
            </a:r>
            <a:r>
              <a:rPr lang="fr-BE" baseline="0" dirty="0" err="1" smtClean="0"/>
              <a:t>integrate</a:t>
            </a:r>
            <a:r>
              <a:rPr lang="fr-BE" baseline="0" dirty="0" smtClean="0"/>
              <a:t> in </a:t>
            </a:r>
            <a:r>
              <a:rPr lang="fr-BE" baseline="0" dirty="0" err="1" smtClean="0"/>
              <a:t>our</a:t>
            </a:r>
            <a:r>
              <a:rPr lang="fr-BE" baseline="0" dirty="0" smtClean="0"/>
              <a:t> </a:t>
            </a:r>
            <a:r>
              <a:rPr lang="fr-BE" baseline="0" dirty="0" err="1" smtClean="0"/>
              <a:t>written</a:t>
            </a:r>
            <a:r>
              <a:rPr lang="fr-BE" baseline="0" dirty="0" smtClean="0"/>
              <a:t> publications.</a:t>
            </a:r>
            <a:endParaRPr lang="fr-BE" dirty="0"/>
          </a:p>
        </p:txBody>
      </p:sp>
      <p:sp>
        <p:nvSpPr>
          <p:cNvPr id="4" name="Espace réservé du numéro de diapositive 3"/>
          <p:cNvSpPr>
            <a:spLocks noGrp="1"/>
          </p:cNvSpPr>
          <p:nvPr>
            <p:ph type="sldNum" sz="quarter" idx="10"/>
          </p:nvPr>
        </p:nvSpPr>
        <p:spPr/>
        <p:txBody>
          <a:bodyPr/>
          <a:lstStyle/>
          <a:p>
            <a:fld id="{9A247ACE-32A8-45C5-B7F8-F410586C8D95}" type="slidenum">
              <a:rPr lang="fr-BE" smtClean="0"/>
              <a:t>3</a:t>
            </a:fld>
            <a:endParaRPr lang="fr-BE"/>
          </a:p>
        </p:txBody>
      </p:sp>
    </p:spTree>
    <p:extLst>
      <p:ext uri="{BB962C8B-B14F-4D97-AF65-F5344CB8AC3E}">
        <p14:creationId xmlns:p14="http://schemas.microsoft.com/office/powerpoint/2010/main" val="923280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The</a:t>
            </a:r>
            <a:r>
              <a:rPr lang="fr-BE" baseline="0" dirty="0" smtClean="0"/>
              <a:t> </a:t>
            </a:r>
            <a:r>
              <a:rPr lang="fr-BE" baseline="0" dirty="0" err="1" smtClean="0"/>
              <a:t>project</a:t>
            </a:r>
            <a:r>
              <a:rPr lang="fr-BE" baseline="0" dirty="0" smtClean="0"/>
              <a:t> </a:t>
            </a:r>
            <a:r>
              <a:rPr lang="fr-BE" baseline="0" dirty="0" err="1" smtClean="0"/>
              <a:t>is</a:t>
            </a:r>
            <a:r>
              <a:rPr lang="fr-BE" baseline="0" dirty="0" smtClean="0"/>
              <a:t> </a:t>
            </a:r>
            <a:r>
              <a:rPr lang="fr-BE" baseline="0" dirty="0" err="1" smtClean="0"/>
              <a:t>being</a:t>
            </a:r>
            <a:r>
              <a:rPr lang="fr-BE" baseline="0" dirty="0" smtClean="0"/>
              <a:t> </a:t>
            </a:r>
            <a:r>
              <a:rPr lang="fr-BE" baseline="0" dirty="0" err="1" smtClean="0"/>
              <a:t>implemented</a:t>
            </a:r>
            <a:r>
              <a:rPr lang="fr-BE" baseline="0" dirty="0" smtClean="0"/>
              <a:t> in 5 EU countries: France, </a:t>
            </a:r>
            <a:r>
              <a:rPr lang="fr-BE" baseline="0" dirty="0" err="1" smtClean="0"/>
              <a:t>Belgium</a:t>
            </a:r>
            <a:r>
              <a:rPr lang="fr-BE" baseline="0" dirty="0" smtClean="0"/>
              <a:t>, The </a:t>
            </a:r>
            <a:r>
              <a:rPr lang="fr-BE" baseline="0" dirty="0" err="1" smtClean="0"/>
              <a:t>Netherlands</a:t>
            </a:r>
            <a:r>
              <a:rPr lang="fr-BE" baseline="0" dirty="0" smtClean="0"/>
              <a:t>, </a:t>
            </a:r>
            <a:r>
              <a:rPr lang="fr-BE" baseline="0" dirty="0" err="1" smtClean="0"/>
              <a:t>Hungary</a:t>
            </a:r>
            <a:r>
              <a:rPr lang="fr-BE" baseline="0" dirty="0" smtClean="0"/>
              <a:t> and Romania.</a:t>
            </a:r>
            <a:endParaRPr lang="fr-BE" dirty="0"/>
          </a:p>
        </p:txBody>
      </p:sp>
      <p:sp>
        <p:nvSpPr>
          <p:cNvPr id="4" name="Espace réservé du numéro de diapositive 3"/>
          <p:cNvSpPr>
            <a:spLocks noGrp="1"/>
          </p:cNvSpPr>
          <p:nvPr>
            <p:ph type="sldNum" sz="quarter" idx="10"/>
          </p:nvPr>
        </p:nvSpPr>
        <p:spPr/>
        <p:txBody>
          <a:bodyPr/>
          <a:lstStyle/>
          <a:p>
            <a:fld id="{9A247ACE-32A8-45C5-B7F8-F410586C8D95}" type="slidenum">
              <a:rPr lang="fr-BE" smtClean="0"/>
              <a:t>4</a:t>
            </a:fld>
            <a:endParaRPr lang="fr-BE"/>
          </a:p>
        </p:txBody>
      </p:sp>
    </p:spTree>
    <p:extLst>
      <p:ext uri="{BB962C8B-B14F-4D97-AF65-F5344CB8AC3E}">
        <p14:creationId xmlns:p14="http://schemas.microsoft.com/office/powerpoint/2010/main" val="2279500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err="1" smtClean="0"/>
              <a:t>Here</a:t>
            </a:r>
            <a:r>
              <a:rPr lang="fr-BE" dirty="0" smtClean="0"/>
              <a:t>, I</a:t>
            </a:r>
            <a:r>
              <a:rPr lang="fr-BE" baseline="0" dirty="0" smtClean="0"/>
              <a:t> </a:t>
            </a:r>
            <a:r>
              <a:rPr lang="fr-BE" baseline="0" dirty="0" err="1" smtClean="0"/>
              <a:t>only</a:t>
            </a:r>
            <a:r>
              <a:rPr lang="fr-BE" baseline="0" dirty="0" smtClean="0"/>
              <a:t> mention </a:t>
            </a:r>
            <a:r>
              <a:rPr lang="fr-BE" baseline="0" dirty="0" err="1" smtClean="0"/>
              <a:t>some</a:t>
            </a:r>
            <a:r>
              <a:rPr lang="fr-BE" baseline="0" dirty="0" smtClean="0"/>
              <a:t> </a:t>
            </a:r>
            <a:r>
              <a:rPr lang="fr-BE" baseline="0" dirty="0" err="1" smtClean="0"/>
              <a:t>resources</a:t>
            </a:r>
            <a:r>
              <a:rPr lang="fr-BE" baseline="0" dirty="0" smtClean="0"/>
              <a:t> of the </a:t>
            </a:r>
            <a:r>
              <a:rPr lang="fr-BE" baseline="0" dirty="0" err="1" smtClean="0"/>
              <a:t>project</a:t>
            </a:r>
            <a:r>
              <a:rPr lang="fr-BE" baseline="0" dirty="0" smtClean="0"/>
              <a:t>, </a:t>
            </a:r>
            <a:r>
              <a:rPr lang="fr-BE" baseline="0" dirty="0" err="1" smtClean="0"/>
              <a:t>you</a:t>
            </a:r>
            <a:r>
              <a:rPr lang="fr-BE" baseline="0" dirty="0" smtClean="0"/>
              <a:t> </a:t>
            </a:r>
            <a:r>
              <a:rPr lang="fr-BE" baseline="0" dirty="0" err="1" smtClean="0"/>
              <a:t>can</a:t>
            </a:r>
            <a:r>
              <a:rPr lang="fr-BE" baseline="0" dirty="0" smtClean="0"/>
              <a:t> </a:t>
            </a:r>
            <a:r>
              <a:rPr lang="fr-BE" baseline="0" dirty="0" err="1" smtClean="0"/>
              <a:t>include</a:t>
            </a:r>
            <a:r>
              <a:rPr lang="fr-BE" baseline="0" dirty="0" smtClean="0"/>
              <a:t> </a:t>
            </a:r>
            <a:r>
              <a:rPr lang="fr-BE" baseline="0" dirty="0" err="1" smtClean="0"/>
              <a:t>references</a:t>
            </a:r>
            <a:r>
              <a:rPr lang="fr-BE" baseline="0" dirty="0" smtClean="0"/>
              <a:t> to </a:t>
            </a:r>
            <a:r>
              <a:rPr lang="fr-BE" baseline="0" dirty="0" err="1" smtClean="0"/>
              <a:t>others</a:t>
            </a:r>
            <a:r>
              <a:rPr lang="fr-BE" baseline="0" dirty="0" smtClean="0"/>
              <a:t>. </a:t>
            </a:r>
          </a:p>
          <a:p>
            <a:endParaRPr lang="fr-BE" baseline="0" dirty="0" smtClean="0"/>
          </a:p>
          <a:p>
            <a:r>
              <a:rPr lang="fr-BE" dirty="0" err="1" smtClean="0"/>
              <a:t>We</a:t>
            </a:r>
            <a:r>
              <a:rPr lang="fr-BE" baseline="0" dirty="0" smtClean="0"/>
              <a:t> </a:t>
            </a:r>
            <a:r>
              <a:rPr lang="fr-BE" baseline="0" dirty="0" err="1" smtClean="0"/>
              <a:t>already</a:t>
            </a:r>
            <a:r>
              <a:rPr lang="fr-BE" baseline="0" dirty="0" smtClean="0"/>
              <a:t> </a:t>
            </a:r>
            <a:r>
              <a:rPr lang="fr-BE" baseline="0" dirty="0" err="1" smtClean="0"/>
              <a:t>developed</a:t>
            </a:r>
            <a:r>
              <a:rPr lang="fr-BE" baseline="0" dirty="0" smtClean="0"/>
              <a:t> (or are about to </a:t>
            </a:r>
            <a:r>
              <a:rPr lang="fr-BE" baseline="0" dirty="0" err="1" smtClean="0"/>
              <a:t>develop</a:t>
            </a:r>
            <a:r>
              <a:rPr lang="fr-BE" baseline="0" dirty="0" smtClean="0"/>
              <a:t>) </a:t>
            </a:r>
            <a:r>
              <a:rPr lang="fr-BE" baseline="0" dirty="0" err="1" smtClean="0"/>
              <a:t>various</a:t>
            </a:r>
            <a:r>
              <a:rPr lang="fr-BE" baseline="0" dirty="0" smtClean="0"/>
              <a:t> </a:t>
            </a:r>
            <a:r>
              <a:rPr lang="fr-BE" baseline="0" dirty="0" err="1" smtClean="0"/>
              <a:t>resources</a:t>
            </a:r>
            <a:r>
              <a:rPr lang="fr-BE" baseline="0" dirty="0" smtClean="0"/>
              <a:t> </a:t>
            </a:r>
            <a:r>
              <a:rPr lang="fr-BE" baseline="0" dirty="0" err="1" smtClean="0"/>
              <a:t>you</a:t>
            </a:r>
            <a:r>
              <a:rPr lang="fr-BE" baseline="0" dirty="0" smtClean="0"/>
              <a:t> </a:t>
            </a:r>
            <a:r>
              <a:rPr lang="fr-BE" baseline="0" dirty="0" err="1" smtClean="0"/>
              <a:t>may</a:t>
            </a:r>
            <a:r>
              <a:rPr lang="fr-BE" baseline="0" dirty="0" smtClean="0"/>
              <a:t> </a:t>
            </a:r>
            <a:r>
              <a:rPr lang="fr-BE" baseline="0" dirty="0" err="1" smtClean="0"/>
              <a:t>find</a:t>
            </a:r>
            <a:r>
              <a:rPr lang="fr-BE" baseline="0" dirty="0" smtClean="0"/>
              <a:t> </a:t>
            </a:r>
            <a:r>
              <a:rPr lang="fr-BE" baseline="0" dirty="0" err="1" smtClean="0"/>
              <a:t>usefull</a:t>
            </a:r>
            <a:r>
              <a:rPr lang="fr-BE" baseline="0" dirty="0" smtClean="0"/>
              <a:t> in </a:t>
            </a:r>
            <a:r>
              <a:rPr lang="fr-BE" baseline="0" dirty="0" err="1" smtClean="0"/>
              <a:t>your</a:t>
            </a:r>
            <a:r>
              <a:rPr lang="fr-BE" baseline="0" dirty="0" smtClean="0"/>
              <a:t> job.</a:t>
            </a:r>
          </a:p>
          <a:p>
            <a:r>
              <a:rPr lang="fr-BE" baseline="0" dirty="0" err="1" smtClean="0"/>
              <a:t>Before</a:t>
            </a:r>
            <a:r>
              <a:rPr lang="fr-BE" baseline="0" dirty="0" smtClean="0"/>
              <a:t> the training, the </a:t>
            </a:r>
            <a:r>
              <a:rPr lang="fr-BE" baseline="0" dirty="0" err="1" smtClean="0"/>
              <a:t>trainers</a:t>
            </a:r>
            <a:r>
              <a:rPr lang="fr-BE" baseline="0" dirty="0" smtClean="0"/>
              <a:t> </a:t>
            </a:r>
            <a:r>
              <a:rPr lang="fr-BE" baseline="0" dirty="0" err="1" smtClean="0"/>
              <a:t>should</a:t>
            </a:r>
            <a:r>
              <a:rPr lang="fr-BE" baseline="0" dirty="0" smtClean="0"/>
              <a:t> </a:t>
            </a:r>
            <a:r>
              <a:rPr lang="fr-BE" baseline="0" dirty="0" err="1" smtClean="0"/>
              <a:t>consult</a:t>
            </a:r>
            <a:r>
              <a:rPr lang="fr-BE" baseline="0" dirty="0" smtClean="0"/>
              <a:t> the page all </a:t>
            </a:r>
            <a:r>
              <a:rPr lang="fr-BE" baseline="0" dirty="0" err="1" smtClean="0"/>
              <a:t>available</a:t>
            </a:r>
            <a:r>
              <a:rPr lang="fr-BE" baseline="0" dirty="0" smtClean="0"/>
              <a:t> </a:t>
            </a:r>
            <a:r>
              <a:rPr lang="fr-BE" baseline="0" dirty="0" err="1" smtClean="0"/>
              <a:t>resources</a:t>
            </a:r>
            <a:r>
              <a:rPr lang="fr-BE" baseline="0" dirty="0" smtClean="0"/>
              <a:t> to </a:t>
            </a:r>
            <a:r>
              <a:rPr lang="fr-BE" baseline="0" dirty="0" err="1" smtClean="0"/>
              <a:t>discribe</a:t>
            </a:r>
            <a:r>
              <a:rPr lang="fr-BE" baseline="0" dirty="0" smtClean="0"/>
              <a:t> </a:t>
            </a:r>
            <a:r>
              <a:rPr lang="fr-BE" baseline="0" dirty="0" err="1" smtClean="0"/>
              <a:t>them</a:t>
            </a:r>
            <a:r>
              <a:rPr lang="fr-BE" baseline="0" dirty="0" smtClean="0"/>
              <a:t> to participants. The </a:t>
            </a:r>
            <a:r>
              <a:rPr lang="fr-BE" baseline="0" dirty="0" err="1" smtClean="0"/>
              <a:t>Review</a:t>
            </a:r>
            <a:r>
              <a:rPr lang="fr-BE" baseline="0" dirty="0" smtClean="0"/>
              <a:t> and the </a:t>
            </a:r>
            <a:r>
              <a:rPr lang="fr-BE" baseline="0" dirty="0" err="1" smtClean="0"/>
              <a:t>Quality</a:t>
            </a:r>
            <a:r>
              <a:rPr lang="fr-BE" baseline="0" dirty="0" smtClean="0"/>
              <a:t> Standards </a:t>
            </a:r>
            <a:r>
              <a:rPr lang="fr-BE" baseline="0" dirty="0" err="1" smtClean="0"/>
              <a:t>will</a:t>
            </a:r>
            <a:r>
              <a:rPr lang="fr-BE" baseline="0" dirty="0" smtClean="0"/>
              <a:t>, for sure, </a:t>
            </a:r>
            <a:r>
              <a:rPr lang="fr-BE" baseline="0" dirty="0" err="1" smtClean="0"/>
              <a:t>be</a:t>
            </a:r>
            <a:r>
              <a:rPr lang="fr-BE" baseline="0" dirty="0" smtClean="0"/>
              <a:t> </a:t>
            </a:r>
            <a:r>
              <a:rPr lang="fr-BE" baseline="0" dirty="0" err="1" smtClean="0"/>
              <a:t>published</a:t>
            </a:r>
            <a:r>
              <a:rPr lang="fr-BE" baseline="0" dirty="0" smtClean="0"/>
              <a:t> </a:t>
            </a:r>
            <a:r>
              <a:rPr lang="fr-BE" baseline="0" dirty="0" err="1" smtClean="0"/>
              <a:t>before</a:t>
            </a:r>
            <a:r>
              <a:rPr lang="fr-BE" baseline="0" dirty="0" smtClean="0"/>
              <a:t> the trainings, </a:t>
            </a:r>
            <a:r>
              <a:rPr lang="fr-BE" baseline="0" dirty="0" err="1" smtClean="0"/>
              <a:t>integrate</a:t>
            </a:r>
            <a:r>
              <a:rPr lang="fr-BE" baseline="0" dirty="0" smtClean="0"/>
              <a:t> the </a:t>
            </a:r>
            <a:r>
              <a:rPr lang="fr-BE" baseline="0" dirty="0" err="1" smtClean="0"/>
              <a:t>link</a:t>
            </a:r>
            <a:r>
              <a:rPr lang="fr-BE" baseline="0" dirty="0" smtClean="0"/>
              <a:t> </a:t>
            </a:r>
            <a:r>
              <a:rPr lang="fr-BE" baseline="0" dirty="0" err="1" smtClean="0"/>
              <a:t>into</a:t>
            </a:r>
            <a:r>
              <a:rPr lang="fr-BE" baseline="0" dirty="0" smtClean="0"/>
              <a:t> the </a:t>
            </a:r>
            <a:r>
              <a:rPr lang="fr-BE" baseline="0" dirty="0" err="1" smtClean="0"/>
              <a:t>ppt</a:t>
            </a:r>
            <a:r>
              <a:rPr lang="fr-BE" baseline="0" dirty="0" smtClean="0"/>
              <a:t> (</a:t>
            </a:r>
            <a:r>
              <a:rPr lang="fr-BE" baseline="0" dirty="0" err="1" smtClean="0"/>
              <a:t>they</a:t>
            </a:r>
            <a:r>
              <a:rPr lang="fr-BE" baseline="0" dirty="0" smtClean="0"/>
              <a:t> </a:t>
            </a:r>
            <a:r>
              <a:rPr lang="fr-BE" baseline="0" dirty="0" err="1" smtClean="0"/>
              <a:t>might</a:t>
            </a:r>
            <a:r>
              <a:rPr lang="fr-BE" baseline="0" dirty="0" smtClean="0"/>
              <a:t> </a:t>
            </a:r>
            <a:r>
              <a:rPr lang="fr-BE" baseline="0" dirty="0" err="1" smtClean="0"/>
              <a:t>also</a:t>
            </a:r>
            <a:r>
              <a:rPr lang="fr-BE" baseline="0" dirty="0" smtClean="0"/>
              <a:t> </a:t>
            </a:r>
            <a:r>
              <a:rPr lang="fr-BE" baseline="0" dirty="0" err="1" smtClean="0"/>
              <a:t>be</a:t>
            </a:r>
            <a:r>
              <a:rPr lang="fr-BE" baseline="0" dirty="0" smtClean="0"/>
              <a:t> </a:t>
            </a:r>
            <a:r>
              <a:rPr lang="fr-BE" baseline="0" dirty="0" err="1" smtClean="0"/>
              <a:t>already</a:t>
            </a:r>
            <a:r>
              <a:rPr lang="fr-BE" baseline="0" dirty="0" smtClean="0"/>
              <a:t> </a:t>
            </a:r>
            <a:r>
              <a:rPr lang="fr-BE" baseline="0" dirty="0" err="1" smtClean="0"/>
              <a:t>available</a:t>
            </a:r>
            <a:r>
              <a:rPr lang="fr-BE" baseline="0" dirty="0" smtClean="0"/>
              <a:t> in national </a:t>
            </a:r>
            <a:r>
              <a:rPr lang="fr-BE" baseline="0" dirty="0" err="1" smtClean="0"/>
              <a:t>languages</a:t>
            </a:r>
            <a:r>
              <a:rPr lang="fr-BE" baseline="0" dirty="0" smtClean="0"/>
              <a:t>).</a:t>
            </a:r>
          </a:p>
          <a:p>
            <a:r>
              <a:rPr lang="fr-BE" baseline="0" dirty="0" smtClean="0"/>
              <a:t>For the </a:t>
            </a:r>
            <a:r>
              <a:rPr lang="fr-BE" baseline="0" dirty="0" err="1" smtClean="0"/>
              <a:t>other</a:t>
            </a:r>
            <a:r>
              <a:rPr lang="fr-BE" baseline="0" dirty="0" smtClean="0"/>
              <a:t> </a:t>
            </a:r>
            <a:r>
              <a:rPr lang="fr-BE" baseline="0" dirty="0" err="1" smtClean="0"/>
              <a:t>material</a:t>
            </a:r>
            <a:r>
              <a:rPr lang="fr-BE" baseline="0" dirty="0" smtClean="0"/>
              <a:t>, </a:t>
            </a:r>
            <a:r>
              <a:rPr lang="fr-BE" baseline="0" dirty="0" err="1" smtClean="0"/>
              <a:t>you</a:t>
            </a:r>
            <a:r>
              <a:rPr lang="fr-BE" baseline="0" dirty="0" smtClean="0"/>
              <a:t> </a:t>
            </a:r>
            <a:r>
              <a:rPr lang="fr-BE" baseline="0" dirty="0" err="1" smtClean="0"/>
              <a:t>can</a:t>
            </a:r>
            <a:r>
              <a:rPr lang="fr-BE" baseline="0" dirty="0" smtClean="0"/>
              <a:t> </a:t>
            </a:r>
            <a:r>
              <a:rPr lang="fr-BE" baseline="0" dirty="0" err="1" smtClean="0"/>
              <a:t>describe</a:t>
            </a:r>
            <a:r>
              <a:rPr lang="fr-BE" baseline="0" dirty="0" smtClean="0"/>
              <a:t> </a:t>
            </a:r>
            <a:r>
              <a:rPr lang="fr-BE" baseline="0" dirty="0" err="1" smtClean="0"/>
              <a:t>them</a:t>
            </a:r>
            <a:r>
              <a:rPr lang="fr-BE" baseline="0" dirty="0" smtClean="0"/>
              <a:t> as:</a:t>
            </a:r>
          </a:p>
          <a:p>
            <a:endParaRPr lang="fr-BE" baseline="0" dirty="0" smtClean="0"/>
          </a:p>
          <a:p>
            <a:pPr marL="285750" indent="-285750">
              <a:buFont typeface="Arial" panose="020B0604020202020204" pitchFamily="34" charset="0"/>
              <a:buChar char="•"/>
            </a:pPr>
            <a:r>
              <a:rPr lang="fr-BE" b="1" dirty="0" smtClean="0"/>
              <a:t>A </a:t>
            </a:r>
            <a:r>
              <a:rPr lang="fr-BE" b="1" dirty="0" err="1" smtClean="0"/>
              <a:t>review</a:t>
            </a:r>
            <a:r>
              <a:rPr lang="fr-BE" b="1" dirty="0" smtClean="0"/>
              <a:t> of practices in 5 EU countries </a:t>
            </a:r>
            <a:r>
              <a:rPr lang="fr-BE" dirty="0" smtClean="0"/>
              <a:t>: </a:t>
            </a:r>
            <a:r>
              <a:rPr lang="en-US" dirty="0" smtClean="0"/>
              <a:t>this review provide an overview of the different legal aid services offered to children in conflict with the law, with a specific focus on five countries: Belgium, France, Hungary, Romania and The Netherlands. </a:t>
            </a:r>
            <a:r>
              <a:rPr lang="en-US" baseline="0" dirty="0" smtClean="0"/>
              <a:t> Challenges and promising practices in accessing legal aid for children in conflict with the law, quality standards, capacities and training needs are </a:t>
            </a:r>
            <a:r>
              <a:rPr lang="en-US" dirty="0" smtClean="0"/>
              <a:t>identified. The European review is mainly based on a desk research and , field consultations with professionals in the five countries(focus</a:t>
            </a:r>
            <a:r>
              <a:rPr lang="en-US" baseline="0" dirty="0" smtClean="0"/>
              <a:t> groups, interviews and/or online </a:t>
            </a:r>
            <a:r>
              <a:rPr lang="en-US" baseline="0" dirty="0" err="1" smtClean="0"/>
              <a:t>questionaires</a:t>
            </a:r>
            <a:r>
              <a:rPr lang="en-US" baseline="0" dirty="0" smtClean="0"/>
              <a:t>)</a:t>
            </a:r>
            <a:r>
              <a:rPr lang="en-US" dirty="0" smtClean="0"/>
              <a:t>. </a:t>
            </a:r>
            <a:endParaRPr lang="fr-BE" dirty="0" smtClean="0"/>
          </a:p>
          <a:p>
            <a:pPr marL="285750" indent="-285750">
              <a:buFont typeface="Arial" panose="020B0604020202020204" pitchFamily="34" charset="0"/>
              <a:buChar char="•"/>
            </a:pPr>
            <a:r>
              <a:rPr lang="fr-BE" b="1" dirty="0" err="1" smtClean="0"/>
              <a:t>Quality</a:t>
            </a:r>
            <a:r>
              <a:rPr lang="fr-BE" b="1" dirty="0" smtClean="0"/>
              <a:t> Standards for </a:t>
            </a:r>
            <a:r>
              <a:rPr lang="fr-BE" b="1" dirty="0" err="1" smtClean="0"/>
              <a:t>legal</a:t>
            </a:r>
            <a:r>
              <a:rPr lang="fr-BE" b="1" dirty="0" smtClean="0"/>
              <a:t> assistance for </a:t>
            </a:r>
            <a:r>
              <a:rPr lang="fr-BE" b="1" dirty="0" err="1" smtClean="0"/>
              <a:t>children</a:t>
            </a:r>
            <a:r>
              <a:rPr lang="fr-BE" b="1" dirty="0" smtClean="0"/>
              <a:t> </a:t>
            </a:r>
            <a:r>
              <a:rPr lang="fr-BE" b="1" dirty="0" err="1" smtClean="0"/>
              <a:t>suspected</a:t>
            </a:r>
            <a:r>
              <a:rPr lang="fr-BE" b="1" dirty="0" smtClean="0"/>
              <a:t> and/or </a:t>
            </a:r>
            <a:r>
              <a:rPr lang="fr-BE" b="1" dirty="0" err="1" smtClean="0"/>
              <a:t>accused</a:t>
            </a:r>
            <a:r>
              <a:rPr lang="fr-BE" b="1" dirty="0" smtClean="0"/>
              <a:t> – A </a:t>
            </a:r>
            <a:r>
              <a:rPr lang="fr-BE" b="1" dirty="0" err="1" smtClean="0"/>
              <a:t>step</a:t>
            </a:r>
            <a:r>
              <a:rPr lang="fr-BE" b="1" dirty="0" smtClean="0"/>
              <a:t>-by-</a:t>
            </a:r>
            <a:r>
              <a:rPr lang="fr-BE" b="1" dirty="0" err="1" smtClean="0"/>
              <a:t>step</a:t>
            </a:r>
            <a:r>
              <a:rPr lang="fr-BE" b="1" dirty="0" smtClean="0"/>
              <a:t> Guide </a:t>
            </a:r>
            <a:r>
              <a:rPr lang="fr-BE" dirty="0" smtClean="0"/>
              <a:t>: </a:t>
            </a:r>
            <a:r>
              <a:rPr lang="en-US" dirty="0" smtClean="0"/>
              <a:t>This document shall serve as a knowledge base to legal professionals. It contains:</a:t>
            </a:r>
            <a:r>
              <a:rPr lang="en-US" baseline="0" dirty="0" smtClean="0"/>
              <a:t> </a:t>
            </a:r>
            <a:r>
              <a:rPr lang="en-US" dirty="0" smtClean="0"/>
              <a:t>14 Quality Standards</a:t>
            </a:r>
            <a:r>
              <a:rPr lang="en-US" baseline="0" dirty="0" smtClean="0"/>
              <a:t> (i.e. the code principles for a good legal assistance for </a:t>
            </a:r>
            <a:r>
              <a:rPr lang="en-US" baseline="0" dirty="0" err="1" smtClean="0"/>
              <a:t>chidren</a:t>
            </a:r>
            <a:r>
              <a:rPr lang="en-US" baseline="0" dirty="0" smtClean="0"/>
              <a:t> in conflict with the law such as: </a:t>
            </a:r>
            <a:r>
              <a:rPr lang="en-US" dirty="0" smtClean="0"/>
              <a:t> child-</a:t>
            </a:r>
            <a:r>
              <a:rPr lang="en-US" dirty="0" err="1" smtClean="0"/>
              <a:t>centred</a:t>
            </a:r>
            <a:r>
              <a:rPr lang="en-US" dirty="0" smtClean="0"/>
              <a:t>, safe and protective etc.)</a:t>
            </a:r>
            <a:r>
              <a:rPr lang="en-US" baseline="0" dirty="0" smtClean="0"/>
              <a:t> a</a:t>
            </a:r>
            <a:r>
              <a:rPr lang="en-US" dirty="0" smtClean="0"/>
              <a:t>nd</a:t>
            </a:r>
            <a:r>
              <a:rPr lang="en-US" baseline="0" dirty="0" smtClean="0"/>
              <a:t> </a:t>
            </a:r>
            <a:r>
              <a:rPr lang="en-US" dirty="0" smtClean="0"/>
              <a:t>a Step-by-step Guide with precise instructions for lawyers to follow on how to provide legal assistance to children. The Guide is designed as a tool that can be used short notice and that will guide a lawyer through the relevant phases of representing a child in conflict with the law</a:t>
            </a:r>
            <a:endParaRPr lang="fr-BE" dirty="0" smtClean="0"/>
          </a:p>
          <a:p>
            <a:pPr marL="285750" indent="-285750">
              <a:buFont typeface="Arial" panose="020B0604020202020204" pitchFamily="34" charset="0"/>
              <a:buChar char="•"/>
            </a:pPr>
            <a:r>
              <a:rPr lang="fr-BE" b="1" dirty="0" err="1" smtClean="0"/>
              <a:t>Accreditation</a:t>
            </a:r>
            <a:r>
              <a:rPr lang="fr-BE" b="1" dirty="0" smtClean="0"/>
              <a:t> </a:t>
            </a:r>
            <a:r>
              <a:rPr lang="fr-BE" b="1" dirty="0" err="1" smtClean="0"/>
              <a:t>Criteria</a:t>
            </a:r>
            <a:r>
              <a:rPr lang="fr-BE" b="1" dirty="0" smtClean="0"/>
              <a:t> : </a:t>
            </a:r>
            <a:r>
              <a:rPr lang="en-GB" sz="1200" kern="1200" dirty="0" smtClean="0">
                <a:solidFill>
                  <a:schemeClr val="tx1"/>
                </a:solidFill>
                <a:effectLst/>
                <a:latin typeface="+mn-lt"/>
                <a:ea typeface="+mn-ea"/>
                <a:cs typeface="+mn-cs"/>
              </a:rPr>
              <a:t>These Criteria designate the key criteria or requirements (education, work experience, etc.) that a lawyer should comply with for accreditation to provide legal assistance to children in conflict with the law in Europe.</a:t>
            </a:r>
            <a:endParaRPr lang="fr-BE" dirty="0" smtClean="0"/>
          </a:p>
          <a:p>
            <a:endParaRPr lang="fr-BE" dirty="0" smtClean="0"/>
          </a:p>
          <a:p>
            <a:r>
              <a:rPr lang="fr-BE" dirty="0" smtClean="0"/>
              <a:t>And </a:t>
            </a:r>
            <a:r>
              <a:rPr lang="fr-BE" dirty="0" err="1" smtClean="0"/>
              <a:t>other</a:t>
            </a:r>
            <a:r>
              <a:rPr lang="fr-BE" dirty="0" smtClean="0"/>
              <a:t> </a:t>
            </a:r>
            <a:r>
              <a:rPr lang="fr-BE" dirty="0" err="1" smtClean="0"/>
              <a:t>practical</a:t>
            </a:r>
            <a:r>
              <a:rPr lang="fr-BE" dirty="0" smtClean="0"/>
              <a:t> </a:t>
            </a:r>
            <a:r>
              <a:rPr lang="fr-BE" dirty="0" err="1" smtClean="0"/>
              <a:t>tools</a:t>
            </a:r>
            <a:r>
              <a:rPr lang="fr-BE" dirty="0" smtClean="0"/>
              <a:t> </a:t>
            </a:r>
            <a:r>
              <a:rPr lang="fr-BE" dirty="0" err="1" smtClean="0"/>
              <a:t>such</a:t>
            </a:r>
            <a:r>
              <a:rPr lang="fr-BE" dirty="0" smtClean="0"/>
              <a:t> as : </a:t>
            </a:r>
          </a:p>
          <a:p>
            <a:pPr marL="171450" indent="-171450">
              <a:buFont typeface="Arial" panose="020B0604020202020204" pitchFamily="34" charset="0"/>
              <a:buChar char="•"/>
            </a:pPr>
            <a:r>
              <a:rPr lang="fr-BE" baseline="0" dirty="0" smtClean="0"/>
              <a:t> </a:t>
            </a:r>
            <a:r>
              <a:rPr lang="fr-BE" b="1" baseline="0" dirty="0" smtClean="0"/>
              <a:t>an online </a:t>
            </a:r>
            <a:r>
              <a:rPr lang="fr-BE" b="1" baseline="0" dirty="0" err="1" smtClean="0"/>
              <a:t>database</a:t>
            </a:r>
            <a:r>
              <a:rPr lang="fr-BE" b="1" baseline="0" dirty="0" smtClean="0"/>
              <a:t> </a:t>
            </a:r>
            <a:r>
              <a:rPr lang="fr-BE" b="1" baseline="0" dirty="0" err="1" smtClean="0"/>
              <a:t>with</a:t>
            </a:r>
            <a:r>
              <a:rPr lang="fr-BE" b="1" baseline="0" dirty="0" smtClean="0"/>
              <a:t> </a:t>
            </a:r>
            <a:r>
              <a:rPr lang="fr-BE" b="1" baseline="0" dirty="0" err="1" smtClean="0"/>
              <a:t>facthseets</a:t>
            </a:r>
            <a:r>
              <a:rPr lang="fr-BE" b="1" baseline="0" dirty="0" smtClean="0"/>
              <a:t> </a:t>
            </a:r>
            <a:r>
              <a:rPr lang="fr-BE" baseline="0" dirty="0" err="1" smtClean="0"/>
              <a:t>providing</a:t>
            </a:r>
            <a:r>
              <a:rPr lang="fr-BE" baseline="0" dirty="0" smtClean="0"/>
              <a:t> key information of relevant international and national standards and jurisprudence </a:t>
            </a:r>
            <a:r>
              <a:rPr lang="fr-BE" baseline="0" dirty="0" err="1" smtClean="0"/>
              <a:t>related</a:t>
            </a:r>
            <a:r>
              <a:rPr lang="fr-BE" baseline="0" dirty="0" smtClean="0"/>
              <a:t> to </a:t>
            </a:r>
            <a:r>
              <a:rPr lang="fr-BE" baseline="0" dirty="0" err="1" smtClean="0"/>
              <a:t>children</a:t>
            </a:r>
            <a:r>
              <a:rPr lang="fr-BE" baseline="0" dirty="0" smtClean="0"/>
              <a:t> in </a:t>
            </a:r>
            <a:r>
              <a:rPr lang="fr-BE" baseline="0" dirty="0" err="1" smtClean="0"/>
              <a:t>conflict</a:t>
            </a:r>
            <a:r>
              <a:rPr lang="fr-BE" baseline="0" dirty="0" smtClean="0"/>
              <a:t> </a:t>
            </a:r>
            <a:r>
              <a:rPr lang="fr-BE" baseline="0" dirty="0" err="1" smtClean="0"/>
              <a:t>with</a:t>
            </a:r>
            <a:r>
              <a:rPr lang="fr-BE" baseline="0" dirty="0" smtClean="0"/>
              <a:t> the </a:t>
            </a:r>
            <a:r>
              <a:rPr lang="fr-BE" baseline="0" dirty="0" err="1" smtClean="0"/>
              <a:t>law</a:t>
            </a:r>
            <a:r>
              <a:rPr lang="fr-BE" baseline="0" dirty="0" smtClean="0"/>
              <a:t>, for </a:t>
            </a:r>
            <a:r>
              <a:rPr lang="fr-BE" baseline="0" dirty="0" err="1" smtClean="0"/>
              <a:t>example</a:t>
            </a:r>
            <a:r>
              <a:rPr lang="fr-BE" baseline="0" dirty="0" smtClean="0"/>
              <a:t> </a:t>
            </a:r>
            <a:r>
              <a:rPr lang="fr-BE" baseline="0" dirty="0" err="1" smtClean="0"/>
              <a:t>factsheets</a:t>
            </a:r>
            <a:r>
              <a:rPr lang="fr-BE" baseline="0" dirty="0" smtClean="0"/>
              <a:t> on the </a:t>
            </a:r>
            <a:r>
              <a:rPr lang="fr-BE" baseline="0" dirty="0" err="1" smtClean="0"/>
              <a:t>procedural</a:t>
            </a:r>
            <a:r>
              <a:rPr lang="fr-BE" baseline="0" dirty="0" smtClean="0"/>
              <a:t> </a:t>
            </a:r>
            <a:r>
              <a:rPr lang="fr-BE" baseline="0" dirty="0" err="1" smtClean="0"/>
              <a:t>rights</a:t>
            </a:r>
            <a:r>
              <a:rPr lang="fr-BE" baseline="0" dirty="0" smtClean="0"/>
              <a:t> of minors </a:t>
            </a:r>
            <a:r>
              <a:rPr lang="fr-BE" baseline="0" dirty="0" err="1" smtClean="0"/>
              <a:t>when</a:t>
            </a:r>
            <a:r>
              <a:rPr lang="fr-BE" baseline="0" dirty="0" smtClean="0"/>
              <a:t> </a:t>
            </a:r>
            <a:r>
              <a:rPr lang="fr-BE" baseline="0" dirty="0" err="1" smtClean="0"/>
              <a:t>they</a:t>
            </a:r>
            <a:r>
              <a:rPr lang="fr-BE" baseline="0" dirty="0" smtClean="0"/>
              <a:t> are in police </a:t>
            </a:r>
            <a:r>
              <a:rPr lang="fr-BE" baseline="0" dirty="0" err="1" smtClean="0"/>
              <a:t>custody</a:t>
            </a:r>
            <a:r>
              <a:rPr lang="fr-BE" baseline="0" dirty="0" smtClean="0"/>
              <a:t> etc. </a:t>
            </a:r>
            <a:r>
              <a:rPr lang="fr-BE" baseline="0" dirty="0" err="1" smtClean="0"/>
              <a:t>Some</a:t>
            </a:r>
            <a:r>
              <a:rPr lang="fr-BE" baseline="0" dirty="0" smtClean="0"/>
              <a:t> </a:t>
            </a:r>
            <a:r>
              <a:rPr lang="fr-BE" baseline="0" dirty="0" err="1" smtClean="0"/>
              <a:t>factsheets</a:t>
            </a:r>
            <a:r>
              <a:rPr lang="fr-BE" baseline="0" dirty="0" smtClean="0"/>
              <a:t> are </a:t>
            </a:r>
            <a:r>
              <a:rPr lang="fr-BE" baseline="0" dirty="0" err="1" smtClean="0"/>
              <a:t>available</a:t>
            </a:r>
            <a:r>
              <a:rPr lang="fr-BE" baseline="0" dirty="0" smtClean="0"/>
              <a:t> for </a:t>
            </a:r>
            <a:r>
              <a:rPr lang="fr-BE" baseline="0" dirty="0" err="1" smtClean="0"/>
              <a:t>Belgium</a:t>
            </a:r>
            <a:r>
              <a:rPr lang="fr-BE" baseline="0" dirty="0" smtClean="0"/>
              <a:t>, France, Romania, The </a:t>
            </a:r>
            <a:r>
              <a:rPr lang="fr-BE" baseline="0" dirty="0" err="1" smtClean="0"/>
              <a:t>Netherlands</a:t>
            </a:r>
            <a:r>
              <a:rPr lang="fr-BE" baseline="0" dirty="0" smtClean="0"/>
              <a:t> or </a:t>
            </a:r>
            <a:r>
              <a:rPr lang="fr-BE" baseline="0" dirty="0" err="1" smtClean="0"/>
              <a:t>Hungary</a:t>
            </a:r>
            <a:r>
              <a:rPr lang="fr-BE" baseline="0" dirty="0" smtClean="0"/>
              <a:t>.</a:t>
            </a:r>
          </a:p>
          <a:p>
            <a:pPr marL="171450" indent="-171450">
              <a:buFont typeface="Arial" panose="020B0604020202020204" pitchFamily="34" charset="0"/>
              <a:buChar char="•"/>
            </a:pPr>
            <a:r>
              <a:rPr lang="en-US" b="1" dirty="0" smtClean="0"/>
              <a:t>A child friendly version of the Quality standards</a:t>
            </a:r>
            <a:r>
              <a:rPr lang="en-US" dirty="0" smtClean="0"/>
              <a:t>: children do not always</a:t>
            </a:r>
            <a:r>
              <a:rPr lang="en-US" baseline="0" dirty="0" smtClean="0"/>
              <a:t> know what they can expect from their lawyer, especially if he is pro bono or legal aid, this document help them understand what quality standards a lawyer should respect when assisting them. Also given that it will be developed based on what children said during consultations, this child friendly version can help lawyers understanding what children expect. </a:t>
            </a:r>
            <a:endParaRPr lang="en-US" dirty="0" smtClean="0"/>
          </a:p>
          <a:p>
            <a:pPr marL="171450" indent="-171450">
              <a:buFont typeface="Arial" panose="020B0604020202020204" pitchFamily="34" charset="0"/>
              <a:buChar char="•"/>
            </a:pPr>
            <a:endParaRPr lang="fr-BE" dirty="0"/>
          </a:p>
        </p:txBody>
      </p:sp>
      <p:sp>
        <p:nvSpPr>
          <p:cNvPr id="4" name="Espace réservé du numéro de diapositive 3"/>
          <p:cNvSpPr>
            <a:spLocks noGrp="1"/>
          </p:cNvSpPr>
          <p:nvPr>
            <p:ph type="sldNum" sz="quarter" idx="10"/>
          </p:nvPr>
        </p:nvSpPr>
        <p:spPr/>
        <p:txBody>
          <a:bodyPr/>
          <a:lstStyle/>
          <a:p>
            <a:fld id="{9A247ACE-32A8-45C5-B7F8-F410586C8D95}" type="slidenum">
              <a:rPr lang="fr-BE" smtClean="0"/>
              <a:t>5</a:t>
            </a:fld>
            <a:endParaRPr lang="fr-BE"/>
          </a:p>
        </p:txBody>
      </p:sp>
    </p:spTree>
    <p:extLst>
      <p:ext uri="{BB962C8B-B14F-4D97-AF65-F5344CB8AC3E}">
        <p14:creationId xmlns:p14="http://schemas.microsoft.com/office/powerpoint/2010/main" val="683742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err="1" smtClean="0"/>
              <a:t>Include</a:t>
            </a:r>
            <a:r>
              <a:rPr lang="fr-BE" dirty="0" smtClean="0"/>
              <a:t> </a:t>
            </a:r>
            <a:r>
              <a:rPr lang="fr-BE" dirty="0" err="1" smtClean="0"/>
              <a:t>here</a:t>
            </a:r>
            <a:r>
              <a:rPr lang="fr-BE" dirty="0" smtClean="0"/>
              <a:t> the agenda of the training</a:t>
            </a:r>
            <a:r>
              <a:rPr lang="fr-BE" baseline="0" dirty="0" smtClean="0"/>
              <a:t> and </a:t>
            </a:r>
            <a:r>
              <a:rPr lang="fr-BE" baseline="0" dirty="0" err="1" smtClean="0"/>
              <a:t>explain</a:t>
            </a:r>
            <a:r>
              <a:rPr lang="fr-BE" baseline="0" dirty="0" smtClean="0"/>
              <a:t> </a:t>
            </a:r>
            <a:r>
              <a:rPr lang="fr-BE" baseline="0" dirty="0" err="1" smtClean="0"/>
              <a:t>it</a:t>
            </a:r>
            <a:r>
              <a:rPr lang="fr-BE" baseline="0" dirty="0" smtClean="0"/>
              <a:t> </a:t>
            </a:r>
            <a:r>
              <a:rPr lang="fr-BE" baseline="0" dirty="0" err="1" smtClean="0"/>
              <a:t>shortly</a:t>
            </a:r>
            <a:r>
              <a:rPr lang="fr-BE" baseline="0" dirty="0" smtClean="0"/>
              <a:t> to participants (</a:t>
            </a:r>
            <a:r>
              <a:rPr lang="fr-BE" baseline="0" dirty="0" err="1" smtClean="0"/>
              <a:t>including</a:t>
            </a:r>
            <a:r>
              <a:rPr lang="fr-BE" baseline="0" dirty="0" smtClean="0"/>
              <a:t> the relation and articulation of the modules).</a:t>
            </a:r>
            <a:endParaRPr lang="fr-BE" dirty="0"/>
          </a:p>
        </p:txBody>
      </p:sp>
      <p:sp>
        <p:nvSpPr>
          <p:cNvPr id="4" name="Espace réservé du numéro de diapositive 3"/>
          <p:cNvSpPr>
            <a:spLocks noGrp="1"/>
          </p:cNvSpPr>
          <p:nvPr>
            <p:ph type="sldNum" sz="quarter" idx="10"/>
          </p:nvPr>
        </p:nvSpPr>
        <p:spPr/>
        <p:txBody>
          <a:bodyPr/>
          <a:lstStyle/>
          <a:p>
            <a:fld id="{9A247ACE-32A8-45C5-B7F8-F410586C8D95}" type="slidenum">
              <a:rPr lang="fr-BE" smtClean="0"/>
              <a:t>6</a:t>
            </a:fld>
            <a:endParaRPr lang="fr-BE"/>
          </a:p>
        </p:txBody>
      </p:sp>
    </p:spTree>
    <p:extLst>
      <p:ext uri="{BB962C8B-B14F-4D97-AF65-F5344CB8AC3E}">
        <p14:creationId xmlns:p14="http://schemas.microsoft.com/office/powerpoint/2010/main" val="4066878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6780B54-4C05-4C1D-9B6A-9CD15D138E8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 xmlns:a16="http://schemas.microsoft.com/office/drawing/2014/main" id="{2D98138B-B8BD-4A73-929F-116FD1C4C1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 xmlns:a16="http://schemas.microsoft.com/office/drawing/2014/main" id="{CECD9408-23E1-4FD8-98BC-B572663672C3}"/>
              </a:ext>
            </a:extLst>
          </p:cNvPr>
          <p:cNvSpPr>
            <a:spLocks noGrp="1"/>
          </p:cNvSpPr>
          <p:nvPr>
            <p:ph type="dt" sz="half" idx="10"/>
          </p:nvPr>
        </p:nvSpPr>
        <p:spPr/>
        <p:txBody>
          <a:bodyPr/>
          <a:lstStyle/>
          <a:p>
            <a:fld id="{F8885D1D-A931-455B-9F6E-2CEB9CA43B54}" type="datetimeFigureOut">
              <a:rPr lang="fr-BE" smtClean="0"/>
              <a:t>14-04-22</a:t>
            </a:fld>
            <a:endParaRPr lang="fr-BE"/>
          </a:p>
        </p:txBody>
      </p:sp>
      <p:sp>
        <p:nvSpPr>
          <p:cNvPr id="5" name="Espace réservé du pied de page 4">
            <a:extLst>
              <a:ext uri="{FF2B5EF4-FFF2-40B4-BE49-F238E27FC236}">
                <a16:creationId xmlns="" xmlns:a16="http://schemas.microsoft.com/office/drawing/2014/main" id="{78A36DBF-2F51-4323-998B-0B2B30C8F7F5}"/>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 xmlns:a16="http://schemas.microsoft.com/office/drawing/2014/main" id="{34431778-1174-49D9-BE7E-FCE0580799E7}"/>
              </a:ext>
            </a:extLst>
          </p:cNvPr>
          <p:cNvSpPr>
            <a:spLocks noGrp="1"/>
          </p:cNvSpPr>
          <p:nvPr>
            <p:ph type="sldNum" sz="quarter" idx="12"/>
          </p:nvPr>
        </p:nvSpPr>
        <p:spPr/>
        <p:txBody>
          <a:bodyPr/>
          <a:lstStyle/>
          <a:p>
            <a:fld id="{5B1658EC-2702-4E8D-8E55-75FBE074232A}" type="slidenum">
              <a:rPr lang="fr-BE" smtClean="0"/>
              <a:t>‹N°›</a:t>
            </a:fld>
            <a:endParaRPr lang="fr-BE"/>
          </a:p>
        </p:txBody>
      </p:sp>
    </p:spTree>
    <p:extLst>
      <p:ext uri="{BB962C8B-B14F-4D97-AF65-F5344CB8AC3E}">
        <p14:creationId xmlns:p14="http://schemas.microsoft.com/office/powerpoint/2010/main" val="1758738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D366627F-6F5B-44F1-89EE-2B66959AF85F}"/>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 xmlns:a16="http://schemas.microsoft.com/office/drawing/2014/main" id="{DBECB95A-4CBB-4B68-9AB6-82B41BC1C9F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 xmlns:a16="http://schemas.microsoft.com/office/drawing/2014/main" id="{B123B34C-0C09-4ABA-B45C-0B446C61FBED}"/>
              </a:ext>
            </a:extLst>
          </p:cNvPr>
          <p:cNvSpPr>
            <a:spLocks noGrp="1"/>
          </p:cNvSpPr>
          <p:nvPr>
            <p:ph type="dt" sz="half" idx="10"/>
          </p:nvPr>
        </p:nvSpPr>
        <p:spPr/>
        <p:txBody>
          <a:bodyPr/>
          <a:lstStyle/>
          <a:p>
            <a:fld id="{F8885D1D-A931-455B-9F6E-2CEB9CA43B54}" type="datetimeFigureOut">
              <a:rPr lang="fr-BE" smtClean="0"/>
              <a:t>14-04-22</a:t>
            </a:fld>
            <a:endParaRPr lang="fr-BE"/>
          </a:p>
        </p:txBody>
      </p:sp>
      <p:sp>
        <p:nvSpPr>
          <p:cNvPr id="5" name="Espace réservé du pied de page 4">
            <a:extLst>
              <a:ext uri="{FF2B5EF4-FFF2-40B4-BE49-F238E27FC236}">
                <a16:creationId xmlns="" xmlns:a16="http://schemas.microsoft.com/office/drawing/2014/main" id="{05C0A081-4CFA-48AF-A685-58D7D1BD31E2}"/>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 xmlns:a16="http://schemas.microsoft.com/office/drawing/2014/main" id="{CBD692E5-9B09-4B23-8CBC-92CDC6A16866}"/>
              </a:ext>
            </a:extLst>
          </p:cNvPr>
          <p:cNvSpPr>
            <a:spLocks noGrp="1"/>
          </p:cNvSpPr>
          <p:nvPr>
            <p:ph type="sldNum" sz="quarter" idx="12"/>
          </p:nvPr>
        </p:nvSpPr>
        <p:spPr/>
        <p:txBody>
          <a:bodyPr/>
          <a:lstStyle/>
          <a:p>
            <a:fld id="{5B1658EC-2702-4E8D-8E55-75FBE074232A}" type="slidenum">
              <a:rPr lang="fr-BE" smtClean="0"/>
              <a:t>‹N°›</a:t>
            </a:fld>
            <a:endParaRPr lang="fr-BE"/>
          </a:p>
        </p:txBody>
      </p:sp>
    </p:spTree>
    <p:extLst>
      <p:ext uri="{BB962C8B-B14F-4D97-AF65-F5344CB8AC3E}">
        <p14:creationId xmlns:p14="http://schemas.microsoft.com/office/powerpoint/2010/main" val="2724466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 xmlns:a16="http://schemas.microsoft.com/office/drawing/2014/main" id="{8D143E2E-EE7B-41AF-B814-47DE0DC0C685}"/>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 xmlns:a16="http://schemas.microsoft.com/office/drawing/2014/main" id="{E89A1E56-8958-4F1F-B3D9-4FD3082E4FF7}"/>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 xmlns:a16="http://schemas.microsoft.com/office/drawing/2014/main" id="{E2AAE143-B369-47D1-9F8B-F2840800645E}"/>
              </a:ext>
            </a:extLst>
          </p:cNvPr>
          <p:cNvSpPr>
            <a:spLocks noGrp="1"/>
          </p:cNvSpPr>
          <p:nvPr>
            <p:ph type="dt" sz="half" idx="10"/>
          </p:nvPr>
        </p:nvSpPr>
        <p:spPr/>
        <p:txBody>
          <a:bodyPr/>
          <a:lstStyle/>
          <a:p>
            <a:fld id="{F8885D1D-A931-455B-9F6E-2CEB9CA43B54}" type="datetimeFigureOut">
              <a:rPr lang="fr-BE" smtClean="0"/>
              <a:t>14-04-22</a:t>
            </a:fld>
            <a:endParaRPr lang="fr-BE"/>
          </a:p>
        </p:txBody>
      </p:sp>
      <p:sp>
        <p:nvSpPr>
          <p:cNvPr id="5" name="Espace réservé du pied de page 4">
            <a:extLst>
              <a:ext uri="{FF2B5EF4-FFF2-40B4-BE49-F238E27FC236}">
                <a16:creationId xmlns="" xmlns:a16="http://schemas.microsoft.com/office/drawing/2014/main" id="{29CEA827-6D67-455B-BF5A-39861060C8A4}"/>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 xmlns:a16="http://schemas.microsoft.com/office/drawing/2014/main" id="{17F12379-B238-4F5F-873C-21F1854B7E1D}"/>
              </a:ext>
            </a:extLst>
          </p:cNvPr>
          <p:cNvSpPr>
            <a:spLocks noGrp="1"/>
          </p:cNvSpPr>
          <p:nvPr>
            <p:ph type="sldNum" sz="quarter" idx="12"/>
          </p:nvPr>
        </p:nvSpPr>
        <p:spPr/>
        <p:txBody>
          <a:bodyPr/>
          <a:lstStyle/>
          <a:p>
            <a:fld id="{5B1658EC-2702-4E8D-8E55-75FBE074232A}" type="slidenum">
              <a:rPr lang="fr-BE" smtClean="0"/>
              <a:t>‹N°›</a:t>
            </a:fld>
            <a:endParaRPr lang="fr-BE"/>
          </a:p>
        </p:txBody>
      </p:sp>
    </p:spTree>
    <p:extLst>
      <p:ext uri="{BB962C8B-B14F-4D97-AF65-F5344CB8AC3E}">
        <p14:creationId xmlns:p14="http://schemas.microsoft.com/office/powerpoint/2010/main" val="3161519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7A1ABCB-E12C-4725-8B49-33D2D2CFB150}"/>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 xmlns:a16="http://schemas.microsoft.com/office/drawing/2014/main" id="{EB4086BA-D517-49E7-B4DA-01724D3CF1C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 xmlns:a16="http://schemas.microsoft.com/office/drawing/2014/main" id="{66EF0278-7C0E-4F5D-BCD4-29C9027D1CE2}"/>
              </a:ext>
            </a:extLst>
          </p:cNvPr>
          <p:cNvSpPr>
            <a:spLocks noGrp="1"/>
          </p:cNvSpPr>
          <p:nvPr>
            <p:ph type="dt" sz="half" idx="10"/>
          </p:nvPr>
        </p:nvSpPr>
        <p:spPr/>
        <p:txBody>
          <a:bodyPr/>
          <a:lstStyle/>
          <a:p>
            <a:fld id="{F8885D1D-A931-455B-9F6E-2CEB9CA43B54}" type="datetimeFigureOut">
              <a:rPr lang="fr-BE" smtClean="0"/>
              <a:t>14-04-22</a:t>
            </a:fld>
            <a:endParaRPr lang="fr-BE"/>
          </a:p>
        </p:txBody>
      </p:sp>
      <p:sp>
        <p:nvSpPr>
          <p:cNvPr id="5" name="Espace réservé du pied de page 4">
            <a:extLst>
              <a:ext uri="{FF2B5EF4-FFF2-40B4-BE49-F238E27FC236}">
                <a16:creationId xmlns="" xmlns:a16="http://schemas.microsoft.com/office/drawing/2014/main" id="{0C15E462-8192-4BE1-A456-9E57B382AEEB}"/>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 xmlns:a16="http://schemas.microsoft.com/office/drawing/2014/main" id="{DA1CEC9E-3F14-4DBF-AE72-701A4F78623A}"/>
              </a:ext>
            </a:extLst>
          </p:cNvPr>
          <p:cNvSpPr>
            <a:spLocks noGrp="1"/>
          </p:cNvSpPr>
          <p:nvPr>
            <p:ph type="sldNum" sz="quarter" idx="12"/>
          </p:nvPr>
        </p:nvSpPr>
        <p:spPr/>
        <p:txBody>
          <a:bodyPr/>
          <a:lstStyle/>
          <a:p>
            <a:fld id="{5B1658EC-2702-4E8D-8E55-75FBE074232A}" type="slidenum">
              <a:rPr lang="fr-BE" smtClean="0"/>
              <a:t>‹N°›</a:t>
            </a:fld>
            <a:endParaRPr lang="fr-BE"/>
          </a:p>
        </p:txBody>
      </p:sp>
    </p:spTree>
    <p:extLst>
      <p:ext uri="{BB962C8B-B14F-4D97-AF65-F5344CB8AC3E}">
        <p14:creationId xmlns:p14="http://schemas.microsoft.com/office/powerpoint/2010/main" val="3338853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515C56B-5B6C-40BB-88AD-CF7E7F613BB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 xmlns:a16="http://schemas.microsoft.com/office/drawing/2014/main" id="{D38FFA9B-FC16-4D3F-BE5B-57CBB2E862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 xmlns:a16="http://schemas.microsoft.com/office/drawing/2014/main" id="{B4448A2C-AEE5-4BBF-9F69-56A9F0AA7C42}"/>
              </a:ext>
            </a:extLst>
          </p:cNvPr>
          <p:cNvSpPr>
            <a:spLocks noGrp="1"/>
          </p:cNvSpPr>
          <p:nvPr>
            <p:ph type="dt" sz="half" idx="10"/>
          </p:nvPr>
        </p:nvSpPr>
        <p:spPr/>
        <p:txBody>
          <a:bodyPr/>
          <a:lstStyle/>
          <a:p>
            <a:fld id="{F8885D1D-A931-455B-9F6E-2CEB9CA43B54}" type="datetimeFigureOut">
              <a:rPr lang="fr-BE" smtClean="0"/>
              <a:t>14-04-22</a:t>
            </a:fld>
            <a:endParaRPr lang="fr-BE"/>
          </a:p>
        </p:txBody>
      </p:sp>
      <p:sp>
        <p:nvSpPr>
          <p:cNvPr id="5" name="Espace réservé du pied de page 4">
            <a:extLst>
              <a:ext uri="{FF2B5EF4-FFF2-40B4-BE49-F238E27FC236}">
                <a16:creationId xmlns="" xmlns:a16="http://schemas.microsoft.com/office/drawing/2014/main" id="{9AD4BC16-A6A9-4827-8131-19F12752CA10}"/>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 xmlns:a16="http://schemas.microsoft.com/office/drawing/2014/main" id="{4CDFAA24-FE3F-41AA-A2A5-A8590573BA2F}"/>
              </a:ext>
            </a:extLst>
          </p:cNvPr>
          <p:cNvSpPr>
            <a:spLocks noGrp="1"/>
          </p:cNvSpPr>
          <p:nvPr>
            <p:ph type="sldNum" sz="quarter" idx="12"/>
          </p:nvPr>
        </p:nvSpPr>
        <p:spPr/>
        <p:txBody>
          <a:bodyPr/>
          <a:lstStyle/>
          <a:p>
            <a:fld id="{5B1658EC-2702-4E8D-8E55-75FBE074232A}" type="slidenum">
              <a:rPr lang="fr-BE" smtClean="0"/>
              <a:t>‹N°›</a:t>
            </a:fld>
            <a:endParaRPr lang="fr-BE"/>
          </a:p>
        </p:txBody>
      </p:sp>
    </p:spTree>
    <p:extLst>
      <p:ext uri="{BB962C8B-B14F-4D97-AF65-F5344CB8AC3E}">
        <p14:creationId xmlns:p14="http://schemas.microsoft.com/office/powerpoint/2010/main" val="1674724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7BA7F92-7AB4-42BB-826B-AA69B53BF9B5}"/>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 xmlns:a16="http://schemas.microsoft.com/office/drawing/2014/main" id="{7EA9B18D-D7C5-46A8-B1E9-34BB06656D52}"/>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 xmlns:a16="http://schemas.microsoft.com/office/drawing/2014/main" id="{FE76C2E3-03FE-49AC-98D6-8CF6ADF1372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 xmlns:a16="http://schemas.microsoft.com/office/drawing/2014/main" id="{DA483E18-DB4D-43A6-B432-0BF5B3EBDA7C}"/>
              </a:ext>
            </a:extLst>
          </p:cNvPr>
          <p:cNvSpPr>
            <a:spLocks noGrp="1"/>
          </p:cNvSpPr>
          <p:nvPr>
            <p:ph type="dt" sz="half" idx="10"/>
          </p:nvPr>
        </p:nvSpPr>
        <p:spPr/>
        <p:txBody>
          <a:bodyPr/>
          <a:lstStyle/>
          <a:p>
            <a:fld id="{F8885D1D-A931-455B-9F6E-2CEB9CA43B54}" type="datetimeFigureOut">
              <a:rPr lang="fr-BE" smtClean="0"/>
              <a:t>14-04-22</a:t>
            </a:fld>
            <a:endParaRPr lang="fr-BE"/>
          </a:p>
        </p:txBody>
      </p:sp>
      <p:sp>
        <p:nvSpPr>
          <p:cNvPr id="6" name="Espace réservé du pied de page 5">
            <a:extLst>
              <a:ext uri="{FF2B5EF4-FFF2-40B4-BE49-F238E27FC236}">
                <a16:creationId xmlns="" xmlns:a16="http://schemas.microsoft.com/office/drawing/2014/main" id="{5AD973F5-DD40-4196-A1D1-ACDA5CD841B1}"/>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 xmlns:a16="http://schemas.microsoft.com/office/drawing/2014/main" id="{11AF6E36-65F0-4202-B744-D89389EFDF87}"/>
              </a:ext>
            </a:extLst>
          </p:cNvPr>
          <p:cNvSpPr>
            <a:spLocks noGrp="1"/>
          </p:cNvSpPr>
          <p:nvPr>
            <p:ph type="sldNum" sz="quarter" idx="12"/>
          </p:nvPr>
        </p:nvSpPr>
        <p:spPr/>
        <p:txBody>
          <a:bodyPr/>
          <a:lstStyle/>
          <a:p>
            <a:fld id="{5B1658EC-2702-4E8D-8E55-75FBE074232A}" type="slidenum">
              <a:rPr lang="fr-BE" smtClean="0"/>
              <a:t>‹N°›</a:t>
            </a:fld>
            <a:endParaRPr lang="fr-BE"/>
          </a:p>
        </p:txBody>
      </p:sp>
    </p:spTree>
    <p:extLst>
      <p:ext uri="{BB962C8B-B14F-4D97-AF65-F5344CB8AC3E}">
        <p14:creationId xmlns:p14="http://schemas.microsoft.com/office/powerpoint/2010/main" val="602960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1FC586B-A845-433A-918D-F99193C01D16}"/>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 xmlns:a16="http://schemas.microsoft.com/office/drawing/2014/main" id="{D87B96CB-A6E3-401E-BB0F-F58ED1A1C1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 xmlns:a16="http://schemas.microsoft.com/office/drawing/2014/main" id="{FCACE8E1-5C1C-49C3-A53C-19FEB9184F1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 xmlns:a16="http://schemas.microsoft.com/office/drawing/2014/main" id="{58B44616-4E3A-486C-819D-E7C78B03BB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 xmlns:a16="http://schemas.microsoft.com/office/drawing/2014/main" id="{2458C432-085B-4D93-8BEA-92C687F05C04}"/>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 xmlns:a16="http://schemas.microsoft.com/office/drawing/2014/main" id="{0603A240-8F17-4F7B-A0E1-400B563EF2C1}"/>
              </a:ext>
            </a:extLst>
          </p:cNvPr>
          <p:cNvSpPr>
            <a:spLocks noGrp="1"/>
          </p:cNvSpPr>
          <p:nvPr>
            <p:ph type="dt" sz="half" idx="10"/>
          </p:nvPr>
        </p:nvSpPr>
        <p:spPr/>
        <p:txBody>
          <a:bodyPr/>
          <a:lstStyle/>
          <a:p>
            <a:fld id="{F8885D1D-A931-455B-9F6E-2CEB9CA43B54}" type="datetimeFigureOut">
              <a:rPr lang="fr-BE" smtClean="0"/>
              <a:t>14-04-22</a:t>
            </a:fld>
            <a:endParaRPr lang="fr-BE"/>
          </a:p>
        </p:txBody>
      </p:sp>
      <p:sp>
        <p:nvSpPr>
          <p:cNvPr id="8" name="Espace réservé du pied de page 7">
            <a:extLst>
              <a:ext uri="{FF2B5EF4-FFF2-40B4-BE49-F238E27FC236}">
                <a16:creationId xmlns="" xmlns:a16="http://schemas.microsoft.com/office/drawing/2014/main" id="{BA3014D0-2C90-4028-A5B1-B0E19F698101}"/>
              </a:ext>
            </a:extLst>
          </p:cNvPr>
          <p:cNvSpPr>
            <a:spLocks noGrp="1"/>
          </p:cNvSpPr>
          <p:nvPr>
            <p:ph type="ftr" sz="quarter" idx="11"/>
          </p:nvPr>
        </p:nvSpPr>
        <p:spPr/>
        <p:txBody>
          <a:bodyPr/>
          <a:lstStyle/>
          <a:p>
            <a:endParaRPr lang="fr-BE"/>
          </a:p>
        </p:txBody>
      </p:sp>
      <p:sp>
        <p:nvSpPr>
          <p:cNvPr id="9" name="Espace réservé du numéro de diapositive 8">
            <a:extLst>
              <a:ext uri="{FF2B5EF4-FFF2-40B4-BE49-F238E27FC236}">
                <a16:creationId xmlns="" xmlns:a16="http://schemas.microsoft.com/office/drawing/2014/main" id="{BE146029-2F21-458C-9B49-B3BD9C607692}"/>
              </a:ext>
            </a:extLst>
          </p:cNvPr>
          <p:cNvSpPr>
            <a:spLocks noGrp="1"/>
          </p:cNvSpPr>
          <p:nvPr>
            <p:ph type="sldNum" sz="quarter" idx="12"/>
          </p:nvPr>
        </p:nvSpPr>
        <p:spPr/>
        <p:txBody>
          <a:bodyPr/>
          <a:lstStyle/>
          <a:p>
            <a:fld id="{5B1658EC-2702-4E8D-8E55-75FBE074232A}" type="slidenum">
              <a:rPr lang="fr-BE" smtClean="0"/>
              <a:t>‹N°›</a:t>
            </a:fld>
            <a:endParaRPr lang="fr-BE"/>
          </a:p>
        </p:txBody>
      </p:sp>
    </p:spTree>
    <p:extLst>
      <p:ext uri="{BB962C8B-B14F-4D97-AF65-F5344CB8AC3E}">
        <p14:creationId xmlns:p14="http://schemas.microsoft.com/office/powerpoint/2010/main" val="1049215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92792E5-C09E-4EB5-AFB6-4F3EE7E993D4}"/>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 xmlns:a16="http://schemas.microsoft.com/office/drawing/2014/main" id="{800BB169-2ADC-4439-8B68-65307A42B660}"/>
              </a:ext>
            </a:extLst>
          </p:cNvPr>
          <p:cNvSpPr>
            <a:spLocks noGrp="1"/>
          </p:cNvSpPr>
          <p:nvPr>
            <p:ph type="dt" sz="half" idx="10"/>
          </p:nvPr>
        </p:nvSpPr>
        <p:spPr/>
        <p:txBody>
          <a:bodyPr/>
          <a:lstStyle/>
          <a:p>
            <a:fld id="{F8885D1D-A931-455B-9F6E-2CEB9CA43B54}" type="datetimeFigureOut">
              <a:rPr lang="fr-BE" smtClean="0"/>
              <a:t>14-04-22</a:t>
            </a:fld>
            <a:endParaRPr lang="fr-BE"/>
          </a:p>
        </p:txBody>
      </p:sp>
      <p:sp>
        <p:nvSpPr>
          <p:cNvPr id="4" name="Espace réservé du pied de page 3">
            <a:extLst>
              <a:ext uri="{FF2B5EF4-FFF2-40B4-BE49-F238E27FC236}">
                <a16:creationId xmlns="" xmlns:a16="http://schemas.microsoft.com/office/drawing/2014/main" id="{8C8B7838-F56D-4EFF-B010-F45E91EB1A65}"/>
              </a:ext>
            </a:extLst>
          </p:cNvPr>
          <p:cNvSpPr>
            <a:spLocks noGrp="1"/>
          </p:cNvSpPr>
          <p:nvPr>
            <p:ph type="ftr" sz="quarter" idx="11"/>
          </p:nvPr>
        </p:nvSpPr>
        <p:spPr/>
        <p:txBody>
          <a:bodyPr/>
          <a:lstStyle/>
          <a:p>
            <a:endParaRPr lang="fr-BE"/>
          </a:p>
        </p:txBody>
      </p:sp>
      <p:sp>
        <p:nvSpPr>
          <p:cNvPr id="5" name="Espace réservé du numéro de diapositive 4">
            <a:extLst>
              <a:ext uri="{FF2B5EF4-FFF2-40B4-BE49-F238E27FC236}">
                <a16:creationId xmlns="" xmlns:a16="http://schemas.microsoft.com/office/drawing/2014/main" id="{420864BC-71CF-4677-9B4F-15774F74528B}"/>
              </a:ext>
            </a:extLst>
          </p:cNvPr>
          <p:cNvSpPr>
            <a:spLocks noGrp="1"/>
          </p:cNvSpPr>
          <p:nvPr>
            <p:ph type="sldNum" sz="quarter" idx="12"/>
          </p:nvPr>
        </p:nvSpPr>
        <p:spPr/>
        <p:txBody>
          <a:bodyPr/>
          <a:lstStyle/>
          <a:p>
            <a:fld id="{5B1658EC-2702-4E8D-8E55-75FBE074232A}" type="slidenum">
              <a:rPr lang="fr-BE" smtClean="0"/>
              <a:t>‹N°›</a:t>
            </a:fld>
            <a:endParaRPr lang="fr-BE"/>
          </a:p>
        </p:txBody>
      </p:sp>
    </p:spTree>
    <p:extLst>
      <p:ext uri="{BB962C8B-B14F-4D97-AF65-F5344CB8AC3E}">
        <p14:creationId xmlns:p14="http://schemas.microsoft.com/office/powerpoint/2010/main" val="1717439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 xmlns:a16="http://schemas.microsoft.com/office/drawing/2014/main" id="{E33A4FCC-4DBB-4C44-B85B-64409F7B6F87}"/>
              </a:ext>
            </a:extLst>
          </p:cNvPr>
          <p:cNvSpPr>
            <a:spLocks noGrp="1"/>
          </p:cNvSpPr>
          <p:nvPr>
            <p:ph type="dt" sz="half" idx="10"/>
          </p:nvPr>
        </p:nvSpPr>
        <p:spPr/>
        <p:txBody>
          <a:bodyPr/>
          <a:lstStyle/>
          <a:p>
            <a:fld id="{F8885D1D-A931-455B-9F6E-2CEB9CA43B54}" type="datetimeFigureOut">
              <a:rPr lang="fr-BE" smtClean="0"/>
              <a:t>14-04-22</a:t>
            </a:fld>
            <a:endParaRPr lang="fr-BE"/>
          </a:p>
        </p:txBody>
      </p:sp>
      <p:sp>
        <p:nvSpPr>
          <p:cNvPr id="3" name="Espace réservé du pied de page 2">
            <a:extLst>
              <a:ext uri="{FF2B5EF4-FFF2-40B4-BE49-F238E27FC236}">
                <a16:creationId xmlns="" xmlns:a16="http://schemas.microsoft.com/office/drawing/2014/main" id="{8A3A9E6D-7BE1-4547-9C58-D37A25CFDF1D}"/>
              </a:ext>
            </a:extLst>
          </p:cNvPr>
          <p:cNvSpPr>
            <a:spLocks noGrp="1"/>
          </p:cNvSpPr>
          <p:nvPr>
            <p:ph type="ftr" sz="quarter" idx="11"/>
          </p:nvPr>
        </p:nvSpPr>
        <p:spPr/>
        <p:txBody>
          <a:bodyPr/>
          <a:lstStyle/>
          <a:p>
            <a:endParaRPr lang="fr-BE"/>
          </a:p>
        </p:txBody>
      </p:sp>
      <p:sp>
        <p:nvSpPr>
          <p:cNvPr id="4" name="Espace réservé du numéro de diapositive 3">
            <a:extLst>
              <a:ext uri="{FF2B5EF4-FFF2-40B4-BE49-F238E27FC236}">
                <a16:creationId xmlns="" xmlns:a16="http://schemas.microsoft.com/office/drawing/2014/main" id="{4A8B257B-89FE-467E-8B53-BC2064BC623B}"/>
              </a:ext>
            </a:extLst>
          </p:cNvPr>
          <p:cNvSpPr>
            <a:spLocks noGrp="1"/>
          </p:cNvSpPr>
          <p:nvPr>
            <p:ph type="sldNum" sz="quarter" idx="12"/>
          </p:nvPr>
        </p:nvSpPr>
        <p:spPr/>
        <p:txBody>
          <a:bodyPr/>
          <a:lstStyle/>
          <a:p>
            <a:fld id="{5B1658EC-2702-4E8D-8E55-75FBE074232A}" type="slidenum">
              <a:rPr lang="fr-BE" smtClean="0"/>
              <a:t>‹N°›</a:t>
            </a:fld>
            <a:endParaRPr lang="fr-BE"/>
          </a:p>
        </p:txBody>
      </p:sp>
    </p:spTree>
    <p:extLst>
      <p:ext uri="{BB962C8B-B14F-4D97-AF65-F5344CB8AC3E}">
        <p14:creationId xmlns:p14="http://schemas.microsoft.com/office/powerpoint/2010/main" val="1702348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F2A5067-DEFB-4E31-BE49-CCB64D2F629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 xmlns:a16="http://schemas.microsoft.com/office/drawing/2014/main" id="{53B253C4-6F1C-448A-98B6-EEECF43459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 xmlns:a16="http://schemas.microsoft.com/office/drawing/2014/main" id="{7181425F-8F77-48ED-B893-ECED5BD30B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D2F5BE8C-8B39-4D0E-9267-7108528B68BF}"/>
              </a:ext>
            </a:extLst>
          </p:cNvPr>
          <p:cNvSpPr>
            <a:spLocks noGrp="1"/>
          </p:cNvSpPr>
          <p:nvPr>
            <p:ph type="dt" sz="half" idx="10"/>
          </p:nvPr>
        </p:nvSpPr>
        <p:spPr/>
        <p:txBody>
          <a:bodyPr/>
          <a:lstStyle/>
          <a:p>
            <a:fld id="{F8885D1D-A931-455B-9F6E-2CEB9CA43B54}" type="datetimeFigureOut">
              <a:rPr lang="fr-BE" smtClean="0"/>
              <a:t>14-04-22</a:t>
            </a:fld>
            <a:endParaRPr lang="fr-BE"/>
          </a:p>
        </p:txBody>
      </p:sp>
      <p:sp>
        <p:nvSpPr>
          <p:cNvPr id="6" name="Espace réservé du pied de page 5">
            <a:extLst>
              <a:ext uri="{FF2B5EF4-FFF2-40B4-BE49-F238E27FC236}">
                <a16:creationId xmlns="" xmlns:a16="http://schemas.microsoft.com/office/drawing/2014/main" id="{2A34CF30-A01D-4371-ABEA-F33016BD7A4E}"/>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 xmlns:a16="http://schemas.microsoft.com/office/drawing/2014/main" id="{2610EA20-376C-49E9-BB53-4CD5BD711F70}"/>
              </a:ext>
            </a:extLst>
          </p:cNvPr>
          <p:cNvSpPr>
            <a:spLocks noGrp="1"/>
          </p:cNvSpPr>
          <p:nvPr>
            <p:ph type="sldNum" sz="quarter" idx="12"/>
          </p:nvPr>
        </p:nvSpPr>
        <p:spPr/>
        <p:txBody>
          <a:bodyPr/>
          <a:lstStyle/>
          <a:p>
            <a:fld id="{5B1658EC-2702-4E8D-8E55-75FBE074232A}" type="slidenum">
              <a:rPr lang="fr-BE" smtClean="0"/>
              <a:t>‹N°›</a:t>
            </a:fld>
            <a:endParaRPr lang="fr-BE"/>
          </a:p>
        </p:txBody>
      </p:sp>
    </p:spTree>
    <p:extLst>
      <p:ext uri="{BB962C8B-B14F-4D97-AF65-F5344CB8AC3E}">
        <p14:creationId xmlns:p14="http://schemas.microsoft.com/office/powerpoint/2010/main" val="1528416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C1F24F0-B9E6-4E49-A646-CCE370E5B84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 xmlns:a16="http://schemas.microsoft.com/office/drawing/2014/main" id="{E9C28880-1078-47BF-8C57-D205BE64DB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 xmlns:a16="http://schemas.microsoft.com/office/drawing/2014/main" id="{3B82B628-5DCB-4364-8613-EF9C614F53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46943AE7-4153-4E38-9A0B-76C23785F36B}"/>
              </a:ext>
            </a:extLst>
          </p:cNvPr>
          <p:cNvSpPr>
            <a:spLocks noGrp="1"/>
          </p:cNvSpPr>
          <p:nvPr>
            <p:ph type="dt" sz="half" idx="10"/>
          </p:nvPr>
        </p:nvSpPr>
        <p:spPr/>
        <p:txBody>
          <a:bodyPr/>
          <a:lstStyle/>
          <a:p>
            <a:fld id="{F8885D1D-A931-455B-9F6E-2CEB9CA43B54}" type="datetimeFigureOut">
              <a:rPr lang="fr-BE" smtClean="0"/>
              <a:t>14-04-22</a:t>
            </a:fld>
            <a:endParaRPr lang="fr-BE"/>
          </a:p>
        </p:txBody>
      </p:sp>
      <p:sp>
        <p:nvSpPr>
          <p:cNvPr id="6" name="Espace réservé du pied de page 5">
            <a:extLst>
              <a:ext uri="{FF2B5EF4-FFF2-40B4-BE49-F238E27FC236}">
                <a16:creationId xmlns="" xmlns:a16="http://schemas.microsoft.com/office/drawing/2014/main" id="{106208B0-0786-43D4-8C3F-BBA1678888D4}"/>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 xmlns:a16="http://schemas.microsoft.com/office/drawing/2014/main" id="{EBF21D50-ADC1-4E30-90D3-6D49C9FE4663}"/>
              </a:ext>
            </a:extLst>
          </p:cNvPr>
          <p:cNvSpPr>
            <a:spLocks noGrp="1"/>
          </p:cNvSpPr>
          <p:nvPr>
            <p:ph type="sldNum" sz="quarter" idx="12"/>
          </p:nvPr>
        </p:nvSpPr>
        <p:spPr/>
        <p:txBody>
          <a:bodyPr/>
          <a:lstStyle/>
          <a:p>
            <a:fld id="{5B1658EC-2702-4E8D-8E55-75FBE074232A}" type="slidenum">
              <a:rPr lang="fr-BE" smtClean="0"/>
              <a:t>‹N°›</a:t>
            </a:fld>
            <a:endParaRPr lang="fr-BE"/>
          </a:p>
        </p:txBody>
      </p:sp>
    </p:spTree>
    <p:extLst>
      <p:ext uri="{BB962C8B-B14F-4D97-AF65-F5344CB8AC3E}">
        <p14:creationId xmlns:p14="http://schemas.microsoft.com/office/powerpoint/2010/main" val="3475197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 xmlns:a16="http://schemas.microsoft.com/office/drawing/2014/main" id="{156BCF83-7792-4375-94E2-E24B1EA46B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 xmlns:a16="http://schemas.microsoft.com/office/drawing/2014/main" id="{446808AB-AFCA-4BDA-9B30-8669F1C940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 xmlns:a16="http://schemas.microsoft.com/office/drawing/2014/main" id="{EA271974-C271-4A13-8BFE-DB9EAE9270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85D1D-A931-455B-9F6E-2CEB9CA43B54}" type="datetimeFigureOut">
              <a:rPr lang="fr-BE" smtClean="0"/>
              <a:t>14-04-22</a:t>
            </a:fld>
            <a:endParaRPr lang="fr-BE"/>
          </a:p>
        </p:txBody>
      </p:sp>
      <p:sp>
        <p:nvSpPr>
          <p:cNvPr id="5" name="Espace réservé du pied de page 4">
            <a:extLst>
              <a:ext uri="{FF2B5EF4-FFF2-40B4-BE49-F238E27FC236}">
                <a16:creationId xmlns="" xmlns:a16="http://schemas.microsoft.com/office/drawing/2014/main" id="{ECF05F6F-CF0B-4322-8876-758961CB09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a:extLst>
              <a:ext uri="{FF2B5EF4-FFF2-40B4-BE49-F238E27FC236}">
                <a16:creationId xmlns="" xmlns:a16="http://schemas.microsoft.com/office/drawing/2014/main" id="{6DC0A854-5E3C-43C9-95E0-4608C7A5BA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1658EC-2702-4E8D-8E55-75FBE074232A}" type="slidenum">
              <a:rPr lang="fr-BE" smtClean="0"/>
              <a:t>‹N°›</a:t>
            </a:fld>
            <a:endParaRPr lang="fr-BE"/>
          </a:p>
        </p:txBody>
      </p:sp>
    </p:spTree>
    <p:extLst>
      <p:ext uri="{BB962C8B-B14F-4D97-AF65-F5344CB8AC3E}">
        <p14:creationId xmlns:p14="http://schemas.microsoft.com/office/powerpoint/2010/main" val="1420020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76000" b="-76000"/>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B488E8A8-1127-461C-B276-1561DA8E25BF}"/>
              </a:ext>
            </a:extLst>
          </p:cNvPr>
          <p:cNvSpPr>
            <a:spLocks noGrp="1"/>
          </p:cNvSpPr>
          <p:nvPr>
            <p:ph type="ctrTitle"/>
          </p:nvPr>
        </p:nvSpPr>
        <p:spPr>
          <a:xfrm>
            <a:off x="2736346" y="1422767"/>
            <a:ext cx="9144000" cy="1762239"/>
          </a:xfrm>
        </p:spPr>
        <p:txBody>
          <a:bodyPr/>
          <a:lstStyle/>
          <a:p>
            <a:r>
              <a:rPr lang="fr-BE" dirty="0" err="1">
                <a:solidFill>
                  <a:srgbClr val="FF6600"/>
                </a:solidFill>
              </a:rPr>
              <a:t>Title</a:t>
            </a:r>
            <a:r>
              <a:rPr lang="fr-BE" dirty="0">
                <a:solidFill>
                  <a:srgbClr val="FF6600"/>
                </a:solidFill>
              </a:rPr>
              <a:t> of the training/session</a:t>
            </a:r>
          </a:p>
        </p:txBody>
      </p:sp>
      <p:sp>
        <p:nvSpPr>
          <p:cNvPr id="3" name="Sous-titre 2">
            <a:extLst>
              <a:ext uri="{FF2B5EF4-FFF2-40B4-BE49-F238E27FC236}">
                <a16:creationId xmlns="" xmlns:a16="http://schemas.microsoft.com/office/drawing/2014/main" id="{5759FC79-A880-4F68-9DAF-8208F35749D7}"/>
              </a:ext>
            </a:extLst>
          </p:cNvPr>
          <p:cNvSpPr>
            <a:spLocks noGrp="1"/>
          </p:cNvSpPr>
          <p:nvPr>
            <p:ph type="subTitle" idx="1"/>
          </p:nvPr>
        </p:nvSpPr>
        <p:spPr>
          <a:xfrm>
            <a:off x="2366695" y="3779471"/>
            <a:ext cx="9144000" cy="1655762"/>
          </a:xfrm>
        </p:spPr>
        <p:txBody>
          <a:bodyPr/>
          <a:lstStyle/>
          <a:p>
            <a:r>
              <a:rPr lang="fr-BE" dirty="0">
                <a:solidFill>
                  <a:srgbClr val="FF9933"/>
                </a:solidFill>
              </a:rPr>
              <a:t>Date + Name and email </a:t>
            </a:r>
            <a:r>
              <a:rPr lang="en-GB" dirty="0" smtClean="0">
                <a:solidFill>
                  <a:srgbClr val="FF9933"/>
                </a:solidFill>
              </a:rPr>
              <a:t>address</a:t>
            </a:r>
            <a:r>
              <a:rPr lang="fr-BE" dirty="0" smtClean="0">
                <a:solidFill>
                  <a:srgbClr val="FF9933"/>
                </a:solidFill>
              </a:rPr>
              <a:t> </a:t>
            </a:r>
            <a:r>
              <a:rPr lang="fr-BE" dirty="0">
                <a:solidFill>
                  <a:srgbClr val="FF9933"/>
                </a:solidFill>
              </a:rPr>
              <a:t>of the </a:t>
            </a:r>
            <a:r>
              <a:rPr lang="en-GB" dirty="0">
                <a:solidFill>
                  <a:srgbClr val="FF9933"/>
                </a:solidFill>
              </a:rPr>
              <a:t>trainer</a:t>
            </a:r>
            <a:r>
              <a:rPr lang="fr-BE" dirty="0">
                <a:solidFill>
                  <a:srgbClr val="FF9933"/>
                </a:solidFill>
              </a:rPr>
              <a:t>(s)</a:t>
            </a:r>
          </a:p>
        </p:txBody>
      </p:sp>
      <p:sp>
        <p:nvSpPr>
          <p:cNvPr id="4" name="ZoneTexte 3">
            <a:extLst>
              <a:ext uri="{FF2B5EF4-FFF2-40B4-BE49-F238E27FC236}">
                <a16:creationId xmlns="" xmlns:a16="http://schemas.microsoft.com/office/drawing/2014/main" id="{31378776-A142-408E-9964-67E8A49530E5}"/>
              </a:ext>
            </a:extLst>
          </p:cNvPr>
          <p:cNvSpPr txBox="1"/>
          <p:nvPr/>
        </p:nvSpPr>
        <p:spPr>
          <a:xfrm>
            <a:off x="3375498" y="6138154"/>
            <a:ext cx="2574587" cy="369332"/>
          </a:xfrm>
          <a:prstGeom prst="rect">
            <a:avLst/>
          </a:prstGeom>
          <a:noFill/>
        </p:spPr>
        <p:txBody>
          <a:bodyPr wrap="square" rtlCol="0">
            <a:spAutoFit/>
          </a:bodyPr>
          <a:lstStyle/>
          <a:p>
            <a:r>
              <a:rPr lang="en-GB" dirty="0"/>
              <a:t>Logo of your organisation</a:t>
            </a:r>
          </a:p>
        </p:txBody>
      </p:sp>
      <p:sp>
        <p:nvSpPr>
          <p:cNvPr id="5" name="ZoneTexte 4">
            <a:extLst>
              <a:ext uri="{FF2B5EF4-FFF2-40B4-BE49-F238E27FC236}">
                <a16:creationId xmlns="" xmlns:a16="http://schemas.microsoft.com/office/drawing/2014/main" id="{17AE1109-6C0D-4307-9E6A-3A70E46A0740}"/>
              </a:ext>
            </a:extLst>
          </p:cNvPr>
          <p:cNvSpPr txBox="1"/>
          <p:nvPr/>
        </p:nvSpPr>
        <p:spPr>
          <a:xfrm>
            <a:off x="10145949" y="5938099"/>
            <a:ext cx="1877438" cy="769441"/>
          </a:xfrm>
          <a:prstGeom prst="rect">
            <a:avLst/>
          </a:prstGeom>
          <a:noFill/>
        </p:spPr>
        <p:txBody>
          <a:bodyPr wrap="square" rtlCol="0">
            <a:spAutoFit/>
          </a:bodyPr>
          <a:lstStyle/>
          <a:p>
            <a:r>
              <a:rPr lang="en-GB" sz="1100" dirty="0"/>
              <a:t>The project is co-funded by the Justice Program of the European Union (2014 – 2020)</a:t>
            </a:r>
          </a:p>
        </p:txBody>
      </p:sp>
    </p:spTree>
    <p:extLst>
      <p:ext uri="{BB962C8B-B14F-4D97-AF65-F5344CB8AC3E}">
        <p14:creationId xmlns:p14="http://schemas.microsoft.com/office/powerpoint/2010/main" val="62747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76000" b="-76000"/>
          </a:stretch>
        </a:blipFill>
        <a:effectLst/>
      </p:bgPr>
    </p:bg>
    <p:spTree>
      <p:nvGrpSpPr>
        <p:cNvPr id="1" name=""/>
        <p:cNvGrpSpPr/>
        <p:nvPr/>
      </p:nvGrpSpPr>
      <p:grpSpPr>
        <a:xfrm>
          <a:off x="0" y="0"/>
          <a:ext cx="0" cy="0"/>
          <a:chOff x="0" y="0"/>
          <a:chExt cx="0" cy="0"/>
        </a:xfrm>
      </p:grpSpPr>
      <p:sp>
        <p:nvSpPr>
          <p:cNvPr id="4" name="ZoneTexte 3">
            <a:extLst>
              <a:ext uri="{FF2B5EF4-FFF2-40B4-BE49-F238E27FC236}">
                <a16:creationId xmlns="" xmlns:a16="http://schemas.microsoft.com/office/drawing/2014/main" id="{31378776-A142-408E-9964-67E8A49530E5}"/>
              </a:ext>
            </a:extLst>
          </p:cNvPr>
          <p:cNvSpPr txBox="1"/>
          <p:nvPr/>
        </p:nvSpPr>
        <p:spPr>
          <a:xfrm>
            <a:off x="3375498" y="6138154"/>
            <a:ext cx="2574587" cy="369332"/>
          </a:xfrm>
          <a:prstGeom prst="rect">
            <a:avLst/>
          </a:prstGeom>
          <a:noFill/>
        </p:spPr>
        <p:txBody>
          <a:bodyPr wrap="square" rtlCol="0">
            <a:spAutoFit/>
          </a:bodyPr>
          <a:lstStyle/>
          <a:p>
            <a:r>
              <a:rPr lang="en-GB" dirty="0"/>
              <a:t>Logo of your organisation</a:t>
            </a:r>
          </a:p>
        </p:txBody>
      </p:sp>
      <p:sp>
        <p:nvSpPr>
          <p:cNvPr id="5" name="ZoneTexte 4">
            <a:extLst>
              <a:ext uri="{FF2B5EF4-FFF2-40B4-BE49-F238E27FC236}">
                <a16:creationId xmlns="" xmlns:a16="http://schemas.microsoft.com/office/drawing/2014/main" id="{17AE1109-6C0D-4307-9E6A-3A70E46A0740}"/>
              </a:ext>
            </a:extLst>
          </p:cNvPr>
          <p:cNvSpPr txBox="1"/>
          <p:nvPr/>
        </p:nvSpPr>
        <p:spPr>
          <a:xfrm>
            <a:off x="10145949" y="5938099"/>
            <a:ext cx="1877438" cy="769441"/>
          </a:xfrm>
          <a:prstGeom prst="rect">
            <a:avLst/>
          </a:prstGeom>
          <a:noFill/>
        </p:spPr>
        <p:txBody>
          <a:bodyPr wrap="square" rtlCol="0">
            <a:spAutoFit/>
          </a:bodyPr>
          <a:lstStyle/>
          <a:p>
            <a:r>
              <a:rPr lang="en-GB" sz="1100" dirty="0"/>
              <a:t>The project is co-funded by the Justice Program of the European Union (2014 – 2020)</a:t>
            </a:r>
          </a:p>
        </p:txBody>
      </p:sp>
      <p:sp>
        <p:nvSpPr>
          <p:cNvPr id="7" name="Titre 6">
            <a:extLst>
              <a:ext uri="{FF2B5EF4-FFF2-40B4-BE49-F238E27FC236}">
                <a16:creationId xmlns="" xmlns:a16="http://schemas.microsoft.com/office/drawing/2014/main" id="{CF55B51C-DBC2-4C07-94D4-6857EEE074AD}"/>
              </a:ext>
            </a:extLst>
          </p:cNvPr>
          <p:cNvSpPr>
            <a:spLocks noGrp="1"/>
          </p:cNvSpPr>
          <p:nvPr>
            <p:ph type="ctrTitle"/>
          </p:nvPr>
        </p:nvSpPr>
        <p:spPr>
          <a:xfrm>
            <a:off x="2574588" y="150460"/>
            <a:ext cx="9144000" cy="1037177"/>
          </a:xfrm>
        </p:spPr>
        <p:txBody>
          <a:bodyPr/>
          <a:lstStyle/>
          <a:p>
            <a:r>
              <a:rPr lang="en-GB" dirty="0">
                <a:solidFill>
                  <a:srgbClr val="FF6600"/>
                </a:solidFill>
              </a:rPr>
              <a:t>CLEAR-Rights</a:t>
            </a:r>
          </a:p>
        </p:txBody>
      </p:sp>
      <p:sp>
        <p:nvSpPr>
          <p:cNvPr id="9" name="Sous-titre 8">
            <a:extLst>
              <a:ext uri="{FF2B5EF4-FFF2-40B4-BE49-F238E27FC236}">
                <a16:creationId xmlns="" xmlns:a16="http://schemas.microsoft.com/office/drawing/2014/main" id="{1535E396-8560-4E33-82AE-F643450F0B54}"/>
              </a:ext>
            </a:extLst>
          </p:cNvPr>
          <p:cNvSpPr>
            <a:spLocks noGrp="1"/>
          </p:cNvSpPr>
          <p:nvPr>
            <p:ph type="subTitle" idx="1"/>
          </p:nvPr>
        </p:nvSpPr>
        <p:spPr>
          <a:xfrm>
            <a:off x="3109608" y="2007133"/>
            <a:ext cx="7444903" cy="1655762"/>
          </a:xfrm>
        </p:spPr>
        <p:txBody>
          <a:bodyPr/>
          <a:lstStyle/>
          <a:p>
            <a:pPr algn="l"/>
            <a:r>
              <a:rPr lang="en-GB" dirty="0" smtClean="0"/>
              <a:t>Objective: </a:t>
            </a:r>
            <a:r>
              <a:rPr lang="en-US" b="1" dirty="0" smtClean="0"/>
              <a:t>strengthen </a:t>
            </a:r>
            <a:r>
              <a:rPr lang="en-US" b="1" dirty="0"/>
              <a:t>legal assistance </a:t>
            </a:r>
            <a:r>
              <a:rPr lang="en-US" dirty="0"/>
              <a:t>for children suspected, accused or convicted of an offence and thus ensure that their rights are respected. </a:t>
            </a:r>
            <a:endParaRPr lang="en-GB" dirty="0"/>
          </a:p>
        </p:txBody>
      </p:sp>
      <p:sp>
        <p:nvSpPr>
          <p:cNvPr id="8" name="Flèche en arc 7"/>
          <p:cNvSpPr/>
          <p:nvPr/>
        </p:nvSpPr>
        <p:spPr>
          <a:xfrm rot="5699996">
            <a:off x="3606784" y="2553629"/>
            <a:ext cx="1718398" cy="1696122"/>
          </a:xfrm>
          <a:prstGeom prst="circularArrow">
            <a:avLst>
              <a:gd name="adj1" fmla="val 12500"/>
              <a:gd name="adj2" fmla="val 1142316"/>
              <a:gd name="adj3" fmla="val 20457681"/>
              <a:gd name="adj4" fmla="val 16048797"/>
              <a:gd name="adj5" fmla="val 12500"/>
            </a:avLst>
          </a:prstGeom>
          <a:solidFill>
            <a:srgbClr val="5CBD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chemeClr val="tx1"/>
              </a:solidFill>
            </a:endParaRPr>
          </a:p>
        </p:txBody>
      </p:sp>
      <p:sp>
        <p:nvSpPr>
          <p:cNvPr id="10" name="Flèche en arc 9"/>
          <p:cNvSpPr/>
          <p:nvPr/>
        </p:nvSpPr>
        <p:spPr>
          <a:xfrm rot="5699996" flipV="1">
            <a:off x="7539673" y="2479480"/>
            <a:ext cx="1728798" cy="1822999"/>
          </a:xfrm>
          <a:prstGeom prst="circularArrow">
            <a:avLst>
              <a:gd name="adj1" fmla="val 12500"/>
              <a:gd name="adj2" fmla="val 1142316"/>
              <a:gd name="adj3" fmla="val 20457681"/>
              <a:gd name="adj4" fmla="val 16048797"/>
              <a:gd name="adj5" fmla="val 12500"/>
            </a:avLst>
          </a:prstGeom>
          <a:solidFill>
            <a:srgbClr val="5CBD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chemeClr val="tx1"/>
              </a:solidFill>
            </a:endParaRPr>
          </a:p>
        </p:txBody>
      </p:sp>
      <p:sp>
        <p:nvSpPr>
          <p:cNvPr id="11" name="Flèche en arc 10"/>
          <p:cNvSpPr/>
          <p:nvPr/>
        </p:nvSpPr>
        <p:spPr>
          <a:xfrm rot="5699996">
            <a:off x="5211201" y="3634329"/>
            <a:ext cx="1718398" cy="1696122"/>
          </a:xfrm>
          <a:prstGeom prst="circularArrow">
            <a:avLst>
              <a:gd name="adj1" fmla="val 12500"/>
              <a:gd name="adj2" fmla="val 936895"/>
              <a:gd name="adj3" fmla="val 20457681"/>
              <a:gd name="adj4" fmla="val 14740546"/>
              <a:gd name="adj5" fmla="val 12500"/>
            </a:avLst>
          </a:prstGeom>
          <a:solidFill>
            <a:srgbClr val="5CBD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chemeClr val="tx1"/>
              </a:solidFill>
            </a:endParaRPr>
          </a:p>
        </p:txBody>
      </p:sp>
      <p:sp>
        <p:nvSpPr>
          <p:cNvPr id="12" name="Sous-titre 8">
            <a:extLst>
              <a:ext uri="{FF2B5EF4-FFF2-40B4-BE49-F238E27FC236}">
                <a16:creationId xmlns="" xmlns:a16="http://schemas.microsoft.com/office/drawing/2014/main" id="{1535E396-8560-4E33-82AE-F643450F0B54}"/>
              </a:ext>
            </a:extLst>
          </p:cNvPr>
          <p:cNvSpPr txBox="1">
            <a:spLocks/>
          </p:cNvSpPr>
          <p:nvPr/>
        </p:nvSpPr>
        <p:spPr>
          <a:xfrm>
            <a:off x="2239648" y="4055642"/>
            <a:ext cx="2226335" cy="426750"/>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BE" dirty="0" err="1" smtClean="0"/>
              <a:t>Capacity</a:t>
            </a:r>
            <a:r>
              <a:rPr lang="fr-BE" dirty="0" smtClean="0"/>
              <a:t> Building</a:t>
            </a:r>
            <a:endParaRPr lang="en-GB" dirty="0"/>
          </a:p>
        </p:txBody>
      </p:sp>
      <p:sp>
        <p:nvSpPr>
          <p:cNvPr id="13" name="Sous-titre 8">
            <a:extLst>
              <a:ext uri="{FF2B5EF4-FFF2-40B4-BE49-F238E27FC236}">
                <a16:creationId xmlns="" xmlns:a16="http://schemas.microsoft.com/office/drawing/2014/main" id="{1535E396-8560-4E33-82AE-F643450F0B54}"/>
              </a:ext>
            </a:extLst>
          </p:cNvPr>
          <p:cNvSpPr txBox="1">
            <a:spLocks/>
          </p:cNvSpPr>
          <p:nvPr/>
        </p:nvSpPr>
        <p:spPr>
          <a:xfrm>
            <a:off x="4272533" y="5208310"/>
            <a:ext cx="2226335" cy="42675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BE" dirty="0" err="1" smtClean="0"/>
              <a:t>Cooperation</a:t>
            </a:r>
            <a:endParaRPr lang="en-GB" dirty="0"/>
          </a:p>
        </p:txBody>
      </p:sp>
      <p:sp>
        <p:nvSpPr>
          <p:cNvPr id="14" name="Sous-titre 8">
            <a:extLst>
              <a:ext uri="{FF2B5EF4-FFF2-40B4-BE49-F238E27FC236}">
                <a16:creationId xmlns="" xmlns:a16="http://schemas.microsoft.com/office/drawing/2014/main" id="{1535E396-8560-4E33-82AE-F643450F0B54}"/>
              </a:ext>
            </a:extLst>
          </p:cNvPr>
          <p:cNvSpPr txBox="1">
            <a:spLocks/>
          </p:cNvSpPr>
          <p:nvPr/>
        </p:nvSpPr>
        <p:spPr>
          <a:xfrm>
            <a:off x="8704858" y="4055642"/>
            <a:ext cx="2226335" cy="42675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BE" dirty="0" smtClean="0"/>
              <a:t>Advocacy</a:t>
            </a:r>
            <a:endParaRPr lang="en-GB" dirty="0"/>
          </a:p>
        </p:txBody>
      </p:sp>
    </p:spTree>
    <p:extLst>
      <p:ext uri="{BB962C8B-B14F-4D97-AF65-F5344CB8AC3E}">
        <p14:creationId xmlns:p14="http://schemas.microsoft.com/office/powerpoint/2010/main" val="2238134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76000" b="-76000"/>
          </a:stretch>
        </a:blipFill>
        <a:effectLst/>
      </p:bgPr>
    </p:bg>
    <p:spTree>
      <p:nvGrpSpPr>
        <p:cNvPr id="1" name=""/>
        <p:cNvGrpSpPr/>
        <p:nvPr/>
      </p:nvGrpSpPr>
      <p:grpSpPr>
        <a:xfrm>
          <a:off x="0" y="0"/>
          <a:ext cx="0" cy="0"/>
          <a:chOff x="0" y="0"/>
          <a:chExt cx="0" cy="0"/>
        </a:xfrm>
      </p:grpSpPr>
      <p:sp>
        <p:nvSpPr>
          <p:cNvPr id="4" name="ZoneTexte 3">
            <a:extLst>
              <a:ext uri="{FF2B5EF4-FFF2-40B4-BE49-F238E27FC236}">
                <a16:creationId xmlns="" xmlns:a16="http://schemas.microsoft.com/office/drawing/2014/main" id="{31378776-A142-408E-9964-67E8A49530E5}"/>
              </a:ext>
            </a:extLst>
          </p:cNvPr>
          <p:cNvSpPr txBox="1"/>
          <p:nvPr/>
        </p:nvSpPr>
        <p:spPr>
          <a:xfrm>
            <a:off x="3375498" y="6138154"/>
            <a:ext cx="2574587" cy="369332"/>
          </a:xfrm>
          <a:prstGeom prst="rect">
            <a:avLst/>
          </a:prstGeom>
          <a:noFill/>
        </p:spPr>
        <p:txBody>
          <a:bodyPr wrap="square" rtlCol="0">
            <a:spAutoFit/>
          </a:bodyPr>
          <a:lstStyle/>
          <a:p>
            <a:r>
              <a:rPr lang="en-GB" dirty="0"/>
              <a:t>Logo of your organisation</a:t>
            </a:r>
          </a:p>
        </p:txBody>
      </p:sp>
      <p:sp>
        <p:nvSpPr>
          <p:cNvPr id="7" name="Titre 6">
            <a:extLst>
              <a:ext uri="{FF2B5EF4-FFF2-40B4-BE49-F238E27FC236}">
                <a16:creationId xmlns="" xmlns:a16="http://schemas.microsoft.com/office/drawing/2014/main" id="{CF55B51C-DBC2-4C07-94D4-6857EEE074AD}"/>
              </a:ext>
            </a:extLst>
          </p:cNvPr>
          <p:cNvSpPr>
            <a:spLocks noGrp="1"/>
          </p:cNvSpPr>
          <p:nvPr>
            <p:ph type="ctrTitle"/>
          </p:nvPr>
        </p:nvSpPr>
        <p:spPr>
          <a:xfrm>
            <a:off x="3424136" y="-102733"/>
            <a:ext cx="9144000" cy="1037177"/>
          </a:xfrm>
        </p:spPr>
        <p:txBody>
          <a:bodyPr/>
          <a:lstStyle/>
          <a:p>
            <a:r>
              <a:rPr lang="en-GB" dirty="0">
                <a:solidFill>
                  <a:srgbClr val="FF6600"/>
                </a:solidFill>
              </a:rPr>
              <a:t>European project</a:t>
            </a:r>
          </a:p>
        </p:txBody>
      </p:sp>
      <p:sp>
        <p:nvSpPr>
          <p:cNvPr id="9" name="Sous-titre 8">
            <a:extLst>
              <a:ext uri="{FF2B5EF4-FFF2-40B4-BE49-F238E27FC236}">
                <a16:creationId xmlns="" xmlns:a16="http://schemas.microsoft.com/office/drawing/2014/main" id="{1535E396-8560-4E33-82AE-F643450F0B54}"/>
              </a:ext>
            </a:extLst>
          </p:cNvPr>
          <p:cNvSpPr>
            <a:spLocks noGrp="1"/>
          </p:cNvSpPr>
          <p:nvPr>
            <p:ph type="subTitle" idx="1"/>
          </p:nvPr>
        </p:nvSpPr>
        <p:spPr>
          <a:xfrm>
            <a:off x="3424136" y="4857266"/>
            <a:ext cx="8348870" cy="665693"/>
          </a:xfrm>
        </p:spPr>
        <p:txBody>
          <a:bodyPr>
            <a:noAutofit/>
          </a:bodyPr>
          <a:lstStyle/>
          <a:p>
            <a:pPr algn="just">
              <a:lnSpc>
                <a:spcPct val="107000"/>
              </a:lnSpc>
              <a:spcAft>
                <a:spcPts val="10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The CLEAR-Rights project is co-funded by the European Union’s Justice Programme (2014-2020). The content of this document represents the views of the authors only and their sole responsibility. The European Commission does not accept any responsibility for use that may be made of the information it contains.</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29" name="Image 22">
            <a:extLst>
              <a:ext uri="{FF2B5EF4-FFF2-40B4-BE49-F238E27FC236}">
                <a16:creationId xmlns="" xmlns:a16="http://schemas.microsoft.com/office/drawing/2014/main" id="{4CA2D661-444E-4FB4-B178-1B86937B2D4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7268" y="1412696"/>
            <a:ext cx="3791584" cy="658261"/>
          </a:xfrm>
          <a:prstGeom prst="rect">
            <a:avLst/>
          </a:prstGeom>
          <a:noFill/>
          <a:extLst>
            <a:ext uri="{909E8E84-426E-40DD-AFC4-6F175D3DCCD1}">
              <a14:hiddenFill xmlns:a14="http://schemas.microsoft.com/office/drawing/2010/main">
                <a:solidFill>
                  <a:srgbClr val="FFFFFF"/>
                </a:solidFill>
              </a14:hiddenFill>
            </a:ext>
          </a:extLst>
        </p:spPr>
      </p:pic>
      <p:pic>
        <p:nvPicPr>
          <p:cNvPr id="1028" name="Image 23">
            <a:extLst>
              <a:ext uri="{FF2B5EF4-FFF2-40B4-BE49-F238E27FC236}">
                <a16:creationId xmlns="" xmlns:a16="http://schemas.microsoft.com/office/drawing/2014/main" id="{5D20B26A-CBDC-4EDB-B9EE-F185D14C102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36239" y="2270688"/>
            <a:ext cx="3385225" cy="866054"/>
          </a:xfrm>
          <a:prstGeom prst="rect">
            <a:avLst/>
          </a:prstGeom>
          <a:noFill/>
          <a:extLst>
            <a:ext uri="{909E8E84-426E-40DD-AFC4-6F175D3DCCD1}">
              <a14:hiddenFill xmlns:a14="http://schemas.microsoft.com/office/drawing/2010/main">
                <a:solidFill>
                  <a:srgbClr val="FFFFFF"/>
                </a:solidFill>
              </a14:hiddenFill>
            </a:ext>
          </a:extLst>
        </p:spPr>
      </p:pic>
      <p:pic>
        <p:nvPicPr>
          <p:cNvPr id="1027" name="Image 20">
            <a:extLst>
              <a:ext uri="{FF2B5EF4-FFF2-40B4-BE49-F238E27FC236}">
                <a16:creationId xmlns="" xmlns:a16="http://schemas.microsoft.com/office/drawing/2014/main" id="{D3DC16F3-FB72-400F-A8D3-DD456631992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7525" y="3298753"/>
            <a:ext cx="2679062" cy="11038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Image 21">
            <a:extLst>
              <a:ext uri="{FF2B5EF4-FFF2-40B4-BE49-F238E27FC236}">
                <a16:creationId xmlns="" xmlns:a16="http://schemas.microsoft.com/office/drawing/2014/main" id="{B86737E7-EA96-4E18-B856-74AEA503AA3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90942" y="3248469"/>
            <a:ext cx="3075818" cy="1103845"/>
          </a:xfrm>
          <a:prstGeom prst="rect">
            <a:avLst/>
          </a:prstGeom>
          <a:noFill/>
          <a:extLst>
            <a:ext uri="{909E8E84-426E-40DD-AFC4-6F175D3DCCD1}">
              <a14:hiddenFill xmlns:a14="http://schemas.microsoft.com/office/drawing/2010/main">
                <a:solidFill>
                  <a:srgbClr val="FFFFFF"/>
                </a:solidFill>
              </a14:hiddenFill>
            </a:ext>
          </a:extLst>
        </p:spPr>
      </p:pic>
      <p:pic>
        <p:nvPicPr>
          <p:cNvPr id="1025" name="Image 19">
            <a:extLst>
              <a:ext uri="{FF2B5EF4-FFF2-40B4-BE49-F238E27FC236}">
                <a16:creationId xmlns="" xmlns:a16="http://schemas.microsoft.com/office/drawing/2014/main" id="{2DA41DBC-8BB7-422D-BF6D-0EEE7E5231D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42076" y="2219901"/>
            <a:ext cx="3190383" cy="99963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6">
            <a:extLst>
              <a:ext uri="{FF2B5EF4-FFF2-40B4-BE49-F238E27FC236}">
                <a16:creationId xmlns="" xmlns:a16="http://schemas.microsoft.com/office/drawing/2014/main" id="{768C82C2-78FA-41E4-942A-47AB2ADDBC77}"/>
              </a:ext>
            </a:extLst>
          </p:cNvPr>
          <p:cNvSpPr>
            <a:spLocks noChangeArrowheads="1"/>
          </p:cNvSpPr>
          <p:nvPr/>
        </p:nvSpPr>
        <p:spPr bwMode="auto">
          <a:xfrm>
            <a:off x="5136204" y="47665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 name="Rectangle 7">
            <a:extLst>
              <a:ext uri="{FF2B5EF4-FFF2-40B4-BE49-F238E27FC236}">
                <a16:creationId xmlns="" xmlns:a16="http://schemas.microsoft.com/office/drawing/2014/main" id="{41DFCE3D-89A9-47F6-9E49-4B5A2C47F249}"/>
              </a:ext>
            </a:extLst>
          </p:cNvPr>
          <p:cNvSpPr>
            <a:spLocks noChangeArrowheads="1"/>
          </p:cNvSpPr>
          <p:nvPr/>
        </p:nvSpPr>
        <p:spPr bwMode="auto">
          <a:xfrm>
            <a:off x="5136204" y="133073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BE" altLang="fr-FR" sz="8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fr-BE" altLang="fr-FR" sz="1800" b="0" i="0" u="none" strike="noStrike" cap="none" normalizeH="0" baseline="0">
              <a:ln>
                <a:noFill/>
              </a:ln>
              <a:solidFill>
                <a:schemeClr val="tx1"/>
              </a:solidFill>
              <a:effectLst/>
              <a:latin typeface="Arial" panose="020B0604020202020204" pitchFamily="34" charset="0"/>
            </a:endParaRPr>
          </a:p>
        </p:txBody>
      </p:sp>
      <p:sp>
        <p:nvSpPr>
          <p:cNvPr id="6" name="Rectangle 8">
            <a:extLst>
              <a:ext uri="{FF2B5EF4-FFF2-40B4-BE49-F238E27FC236}">
                <a16:creationId xmlns="" xmlns:a16="http://schemas.microsoft.com/office/drawing/2014/main" id="{4A45E44D-A5B2-4185-A8AA-C1E670A644F7}"/>
              </a:ext>
            </a:extLst>
          </p:cNvPr>
          <p:cNvSpPr>
            <a:spLocks noChangeArrowheads="1"/>
          </p:cNvSpPr>
          <p:nvPr/>
        </p:nvSpPr>
        <p:spPr bwMode="auto">
          <a:xfrm>
            <a:off x="5136204" y="181809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8" name="Rectangle 9">
            <a:extLst>
              <a:ext uri="{FF2B5EF4-FFF2-40B4-BE49-F238E27FC236}">
                <a16:creationId xmlns="" xmlns:a16="http://schemas.microsoft.com/office/drawing/2014/main" id="{FE64A60F-9941-409D-9EAA-13272AE9C04C}"/>
              </a:ext>
            </a:extLst>
          </p:cNvPr>
          <p:cNvSpPr>
            <a:spLocks noChangeArrowheads="1"/>
          </p:cNvSpPr>
          <p:nvPr/>
        </p:nvSpPr>
        <p:spPr bwMode="auto">
          <a:xfrm>
            <a:off x="5136204" y="357863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781772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76000" b="-76000"/>
          </a:stretch>
        </a:blipFill>
        <a:effectLst/>
      </p:bgPr>
    </p:bg>
    <p:spTree>
      <p:nvGrpSpPr>
        <p:cNvPr id="1" name=""/>
        <p:cNvGrpSpPr/>
        <p:nvPr/>
      </p:nvGrpSpPr>
      <p:grpSpPr>
        <a:xfrm>
          <a:off x="0" y="0"/>
          <a:ext cx="0" cy="0"/>
          <a:chOff x="0" y="0"/>
          <a:chExt cx="0" cy="0"/>
        </a:xfrm>
      </p:grpSpPr>
      <p:sp>
        <p:nvSpPr>
          <p:cNvPr id="4" name="ZoneTexte 3">
            <a:extLst>
              <a:ext uri="{FF2B5EF4-FFF2-40B4-BE49-F238E27FC236}">
                <a16:creationId xmlns="" xmlns:a16="http://schemas.microsoft.com/office/drawing/2014/main" id="{31378776-A142-408E-9964-67E8A49530E5}"/>
              </a:ext>
            </a:extLst>
          </p:cNvPr>
          <p:cNvSpPr txBox="1"/>
          <p:nvPr/>
        </p:nvSpPr>
        <p:spPr>
          <a:xfrm>
            <a:off x="3375498" y="6138154"/>
            <a:ext cx="2574587" cy="369332"/>
          </a:xfrm>
          <a:prstGeom prst="rect">
            <a:avLst/>
          </a:prstGeom>
          <a:noFill/>
        </p:spPr>
        <p:txBody>
          <a:bodyPr wrap="square" rtlCol="0">
            <a:spAutoFit/>
          </a:bodyPr>
          <a:lstStyle/>
          <a:p>
            <a:r>
              <a:rPr lang="en-GB" dirty="0"/>
              <a:t>Logo of your organisation</a:t>
            </a:r>
          </a:p>
        </p:txBody>
      </p:sp>
      <p:sp>
        <p:nvSpPr>
          <p:cNvPr id="5" name="ZoneTexte 4">
            <a:extLst>
              <a:ext uri="{FF2B5EF4-FFF2-40B4-BE49-F238E27FC236}">
                <a16:creationId xmlns="" xmlns:a16="http://schemas.microsoft.com/office/drawing/2014/main" id="{17AE1109-6C0D-4307-9E6A-3A70E46A0740}"/>
              </a:ext>
            </a:extLst>
          </p:cNvPr>
          <p:cNvSpPr txBox="1"/>
          <p:nvPr/>
        </p:nvSpPr>
        <p:spPr>
          <a:xfrm>
            <a:off x="10145949" y="5938099"/>
            <a:ext cx="1877438" cy="769441"/>
          </a:xfrm>
          <a:prstGeom prst="rect">
            <a:avLst/>
          </a:prstGeom>
          <a:noFill/>
        </p:spPr>
        <p:txBody>
          <a:bodyPr wrap="square" rtlCol="0">
            <a:spAutoFit/>
          </a:bodyPr>
          <a:lstStyle/>
          <a:p>
            <a:r>
              <a:rPr lang="en-GB" sz="1100" dirty="0"/>
              <a:t>The project is co-funded by the Justice Program of the European Union (2014 – 2020)</a:t>
            </a:r>
          </a:p>
        </p:txBody>
      </p:sp>
      <p:sp>
        <p:nvSpPr>
          <p:cNvPr id="7" name="Titre 6">
            <a:extLst>
              <a:ext uri="{FF2B5EF4-FFF2-40B4-BE49-F238E27FC236}">
                <a16:creationId xmlns="" xmlns:a16="http://schemas.microsoft.com/office/drawing/2014/main" id="{CF55B51C-DBC2-4C07-94D4-6857EEE074AD}"/>
              </a:ext>
            </a:extLst>
          </p:cNvPr>
          <p:cNvSpPr>
            <a:spLocks noGrp="1"/>
          </p:cNvSpPr>
          <p:nvPr>
            <p:ph type="ctrTitle"/>
          </p:nvPr>
        </p:nvSpPr>
        <p:spPr>
          <a:xfrm>
            <a:off x="3424136" y="-102733"/>
            <a:ext cx="9144000" cy="1037177"/>
          </a:xfrm>
        </p:spPr>
        <p:txBody>
          <a:bodyPr/>
          <a:lstStyle/>
          <a:p>
            <a:r>
              <a:rPr lang="en-GB" dirty="0">
                <a:solidFill>
                  <a:srgbClr val="FF6600"/>
                </a:solidFill>
              </a:rPr>
              <a:t>European project</a:t>
            </a:r>
          </a:p>
        </p:txBody>
      </p:sp>
      <p:sp>
        <p:nvSpPr>
          <p:cNvPr id="2" name="Rectangle 6">
            <a:extLst>
              <a:ext uri="{FF2B5EF4-FFF2-40B4-BE49-F238E27FC236}">
                <a16:creationId xmlns="" xmlns:a16="http://schemas.microsoft.com/office/drawing/2014/main" id="{768C82C2-78FA-41E4-942A-47AB2ADDBC77}"/>
              </a:ext>
            </a:extLst>
          </p:cNvPr>
          <p:cNvSpPr>
            <a:spLocks noChangeArrowheads="1"/>
          </p:cNvSpPr>
          <p:nvPr/>
        </p:nvSpPr>
        <p:spPr bwMode="auto">
          <a:xfrm>
            <a:off x="5136204" y="47665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 name="Rectangle 7">
            <a:extLst>
              <a:ext uri="{FF2B5EF4-FFF2-40B4-BE49-F238E27FC236}">
                <a16:creationId xmlns="" xmlns:a16="http://schemas.microsoft.com/office/drawing/2014/main" id="{41DFCE3D-89A9-47F6-9E49-4B5A2C47F249}"/>
              </a:ext>
            </a:extLst>
          </p:cNvPr>
          <p:cNvSpPr>
            <a:spLocks noChangeArrowheads="1"/>
          </p:cNvSpPr>
          <p:nvPr/>
        </p:nvSpPr>
        <p:spPr bwMode="auto">
          <a:xfrm>
            <a:off x="5136204" y="133073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BE" altLang="fr-FR" sz="8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fr-BE" altLang="fr-FR" sz="1800" b="0" i="0" u="none" strike="noStrike" cap="none" normalizeH="0" baseline="0">
              <a:ln>
                <a:noFill/>
              </a:ln>
              <a:solidFill>
                <a:schemeClr val="tx1"/>
              </a:solidFill>
              <a:effectLst/>
              <a:latin typeface="Arial" panose="020B0604020202020204" pitchFamily="34" charset="0"/>
            </a:endParaRPr>
          </a:p>
        </p:txBody>
      </p:sp>
      <p:sp>
        <p:nvSpPr>
          <p:cNvPr id="6" name="Rectangle 8">
            <a:extLst>
              <a:ext uri="{FF2B5EF4-FFF2-40B4-BE49-F238E27FC236}">
                <a16:creationId xmlns="" xmlns:a16="http://schemas.microsoft.com/office/drawing/2014/main" id="{4A45E44D-A5B2-4185-A8AA-C1E670A644F7}"/>
              </a:ext>
            </a:extLst>
          </p:cNvPr>
          <p:cNvSpPr>
            <a:spLocks noChangeArrowheads="1"/>
          </p:cNvSpPr>
          <p:nvPr/>
        </p:nvSpPr>
        <p:spPr bwMode="auto">
          <a:xfrm>
            <a:off x="5136204" y="181809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8" name="Rectangle 9">
            <a:extLst>
              <a:ext uri="{FF2B5EF4-FFF2-40B4-BE49-F238E27FC236}">
                <a16:creationId xmlns="" xmlns:a16="http://schemas.microsoft.com/office/drawing/2014/main" id="{FE64A60F-9941-409D-9EAA-13272AE9C04C}"/>
              </a:ext>
            </a:extLst>
          </p:cNvPr>
          <p:cNvSpPr>
            <a:spLocks noChangeArrowheads="1"/>
          </p:cNvSpPr>
          <p:nvPr/>
        </p:nvSpPr>
        <p:spPr bwMode="auto">
          <a:xfrm>
            <a:off x="5136204" y="357863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3" name="Image 12">
            <a:extLst>
              <a:ext uri="{FF2B5EF4-FFF2-40B4-BE49-F238E27FC236}">
                <a16:creationId xmlns="" xmlns:a16="http://schemas.microsoft.com/office/drawing/2014/main" id="{9AA67EA3-CFD7-465A-B1BC-704ED5453052}"/>
              </a:ext>
            </a:extLst>
          </p:cNvPr>
          <p:cNvPicPr>
            <a:picLocks noChangeAspect="1"/>
          </p:cNvPicPr>
          <p:nvPr/>
        </p:nvPicPr>
        <p:blipFill>
          <a:blip r:embed="rId4"/>
          <a:stretch>
            <a:fillRect/>
          </a:stretch>
        </p:blipFill>
        <p:spPr>
          <a:xfrm>
            <a:off x="4698460" y="925814"/>
            <a:ext cx="6541851" cy="4692159"/>
          </a:xfrm>
          <a:prstGeom prst="rect">
            <a:avLst/>
          </a:prstGeom>
        </p:spPr>
      </p:pic>
    </p:spTree>
    <p:extLst>
      <p:ext uri="{BB962C8B-B14F-4D97-AF65-F5344CB8AC3E}">
        <p14:creationId xmlns:p14="http://schemas.microsoft.com/office/powerpoint/2010/main" val="2131368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76000" b="-76000"/>
          </a:stretch>
        </a:blipFill>
        <a:effectLst/>
      </p:bgPr>
    </p:bg>
    <p:spTree>
      <p:nvGrpSpPr>
        <p:cNvPr id="1" name=""/>
        <p:cNvGrpSpPr/>
        <p:nvPr/>
      </p:nvGrpSpPr>
      <p:grpSpPr>
        <a:xfrm>
          <a:off x="0" y="0"/>
          <a:ext cx="0" cy="0"/>
          <a:chOff x="0" y="0"/>
          <a:chExt cx="0" cy="0"/>
        </a:xfrm>
      </p:grpSpPr>
      <p:sp>
        <p:nvSpPr>
          <p:cNvPr id="4" name="ZoneTexte 3">
            <a:extLst>
              <a:ext uri="{FF2B5EF4-FFF2-40B4-BE49-F238E27FC236}">
                <a16:creationId xmlns="" xmlns:a16="http://schemas.microsoft.com/office/drawing/2014/main" id="{31378776-A142-408E-9964-67E8A49530E5}"/>
              </a:ext>
            </a:extLst>
          </p:cNvPr>
          <p:cNvSpPr txBox="1"/>
          <p:nvPr/>
        </p:nvSpPr>
        <p:spPr>
          <a:xfrm>
            <a:off x="3375498" y="6138154"/>
            <a:ext cx="2574587" cy="369332"/>
          </a:xfrm>
          <a:prstGeom prst="rect">
            <a:avLst/>
          </a:prstGeom>
          <a:noFill/>
        </p:spPr>
        <p:txBody>
          <a:bodyPr wrap="square" rtlCol="0">
            <a:spAutoFit/>
          </a:bodyPr>
          <a:lstStyle/>
          <a:p>
            <a:r>
              <a:rPr lang="en-GB" dirty="0"/>
              <a:t>Logo of your organisation</a:t>
            </a:r>
          </a:p>
        </p:txBody>
      </p:sp>
      <p:sp>
        <p:nvSpPr>
          <p:cNvPr id="5" name="ZoneTexte 4">
            <a:extLst>
              <a:ext uri="{FF2B5EF4-FFF2-40B4-BE49-F238E27FC236}">
                <a16:creationId xmlns="" xmlns:a16="http://schemas.microsoft.com/office/drawing/2014/main" id="{17AE1109-6C0D-4307-9E6A-3A70E46A0740}"/>
              </a:ext>
            </a:extLst>
          </p:cNvPr>
          <p:cNvSpPr txBox="1"/>
          <p:nvPr/>
        </p:nvSpPr>
        <p:spPr>
          <a:xfrm>
            <a:off x="10145949" y="5938099"/>
            <a:ext cx="1877438" cy="769441"/>
          </a:xfrm>
          <a:prstGeom prst="rect">
            <a:avLst/>
          </a:prstGeom>
          <a:noFill/>
        </p:spPr>
        <p:txBody>
          <a:bodyPr wrap="square" rtlCol="0">
            <a:spAutoFit/>
          </a:bodyPr>
          <a:lstStyle/>
          <a:p>
            <a:r>
              <a:rPr lang="en-GB" sz="1100" dirty="0"/>
              <a:t>The project is co-funded by the Justice Program of the European Union (2014 – 2020)</a:t>
            </a:r>
          </a:p>
        </p:txBody>
      </p:sp>
      <p:sp>
        <p:nvSpPr>
          <p:cNvPr id="7" name="Titre 6">
            <a:extLst>
              <a:ext uri="{FF2B5EF4-FFF2-40B4-BE49-F238E27FC236}">
                <a16:creationId xmlns="" xmlns:a16="http://schemas.microsoft.com/office/drawing/2014/main" id="{CF55B51C-DBC2-4C07-94D4-6857EEE074AD}"/>
              </a:ext>
            </a:extLst>
          </p:cNvPr>
          <p:cNvSpPr>
            <a:spLocks noGrp="1"/>
          </p:cNvSpPr>
          <p:nvPr>
            <p:ph type="ctrTitle"/>
          </p:nvPr>
        </p:nvSpPr>
        <p:spPr>
          <a:xfrm>
            <a:off x="4662791" y="186667"/>
            <a:ext cx="7136860" cy="1037177"/>
          </a:xfrm>
        </p:spPr>
        <p:txBody>
          <a:bodyPr>
            <a:normAutofit/>
          </a:bodyPr>
          <a:lstStyle/>
          <a:p>
            <a:pPr algn="l"/>
            <a:r>
              <a:rPr lang="en-GB" dirty="0">
                <a:solidFill>
                  <a:srgbClr val="FF6600"/>
                </a:solidFill>
              </a:rPr>
              <a:t>Many resources</a:t>
            </a:r>
          </a:p>
        </p:txBody>
      </p:sp>
      <p:sp>
        <p:nvSpPr>
          <p:cNvPr id="2" name="Rectangle 6">
            <a:extLst>
              <a:ext uri="{FF2B5EF4-FFF2-40B4-BE49-F238E27FC236}">
                <a16:creationId xmlns="" xmlns:a16="http://schemas.microsoft.com/office/drawing/2014/main" id="{768C82C2-78FA-41E4-942A-47AB2ADDBC77}"/>
              </a:ext>
            </a:extLst>
          </p:cNvPr>
          <p:cNvSpPr>
            <a:spLocks noChangeArrowheads="1"/>
          </p:cNvSpPr>
          <p:nvPr/>
        </p:nvSpPr>
        <p:spPr bwMode="auto">
          <a:xfrm>
            <a:off x="5136204" y="47665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 name="Rectangle 7">
            <a:extLst>
              <a:ext uri="{FF2B5EF4-FFF2-40B4-BE49-F238E27FC236}">
                <a16:creationId xmlns="" xmlns:a16="http://schemas.microsoft.com/office/drawing/2014/main" id="{41DFCE3D-89A9-47F6-9E49-4B5A2C47F249}"/>
              </a:ext>
            </a:extLst>
          </p:cNvPr>
          <p:cNvSpPr>
            <a:spLocks noChangeArrowheads="1"/>
          </p:cNvSpPr>
          <p:nvPr/>
        </p:nvSpPr>
        <p:spPr bwMode="auto">
          <a:xfrm>
            <a:off x="5136204" y="133073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BE" altLang="fr-FR" sz="8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fr-BE" altLang="fr-FR" sz="1800" b="0" i="0" u="none" strike="noStrike" cap="none" normalizeH="0" baseline="0">
              <a:ln>
                <a:noFill/>
              </a:ln>
              <a:solidFill>
                <a:schemeClr val="tx1"/>
              </a:solidFill>
              <a:effectLst/>
              <a:latin typeface="Arial" panose="020B0604020202020204" pitchFamily="34" charset="0"/>
            </a:endParaRPr>
          </a:p>
        </p:txBody>
      </p:sp>
      <p:sp>
        <p:nvSpPr>
          <p:cNvPr id="6" name="Rectangle 8">
            <a:extLst>
              <a:ext uri="{FF2B5EF4-FFF2-40B4-BE49-F238E27FC236}">
                <a16:creationId xmlns="" xmlns:a16="http://schemas.microsoft.com/office/drawing/2014/main" id="{4A45E44D-A5B2-4185-A8AA-C1E670A644F7}"/>
              </a:ext>
            </a:extLst>
          </p:cNvPr>
          <p:cNvSpPr>
            <a:spLocks noChangeArrowheads="1"/>
          </p:cNvSpPr>
          <p:nvPr/>
        </p:nvSpPr>
        <p:spPr bwMode="auto">
          <a:xfrm>
            <a:off x="5136204" y="181809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8" name="Rectangle 9">
            <a:extLst>
              <a:ext uri="{FF2B5EF4-FFF2-40B4-BE49-F238E27FC236}">
                <a16:creationId xmlns="" xmlns:a16="http://schemas.microsoft.com/office/drawing/2014/main" id="{FE64A60F-9941-409D-9EAA-13272AE9C04C}"/>
              </a:ext>
            </a:extLst>
          </p:cNvPr>
          <p:cNvSpPr>
            <a:spLocks noChangeArrowheads="1"/>
          </p:cNvSpPr>
          <p:nvPr/>
        </p:nvSpPr>
        <p:spPr bwMode="auto">
          <a:xfrm>
            <a:off x="5136204" y="357863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 name="Image 9">
            <a:extLst>
              <a:ext uri="{FF2B5EF4-FFF2-40B4-BE49-F238E27FC236}">
                <a16:creationId xmlns="" xmlns:a16="http://schemas.microsoft.com/office/drawing/2014/main" id="{57848E78-A08B-4273-813D-5C2257EF3856}"/>
              </a:ext>
            </a:extLst>
          </p:cNvPr>
          <p:cNvPicPr>
            <a:picLocks noChangeAspect="1"/>
          </p:cNvPicPr>
          <p:nvPr/>
        </p:nvPicPr>
        <p:blipFill>
          <a:blip r:embed="rId4"/>
          <a:stretch>
            <a:fillRect/>
          </a:stretch>
        </p:blipFill>
        <p:spPr>
          <a:xfrm>
            <a:off x="2732747" y="2039831"/>
            <a:ext cx="1863556" cy="1199158"/>
          </a:xfrm>
          <a:prstGeom prst="rect">
            <a:avLst/>
          </a:prstGeom>
        </p:spPr>
      </p:pic>
      <p:pic>
        <p:nvPicPr>
          <p:cNvPr id="12" name="Image 11">
            <a:extLst>
              <a:ext uri="{FF2B5EF4-FFF2-40B4-BE49-F238E27FC236}">
                <a16:creationId xmlns="" xmlns:a16="http://schemas.microsoft.com/office/drawing/2014/main" id="{B6A07993-9AB3-492C-B179-E90CB4F0ECC4}"/>
              </a:ext>
            </a:extLst>
          </p:cNvPr>
          <p:cNvPicPr>
            <a:picLocks noChangeAspect="1"/>
          </p:cNvPicPr>
          <p:nvPr/>
        </p:nvPicPr>
        <p:blipFill>
          <a:blip r:embed="rId5"/>
          <a:stretch>
            <a:fillRect/>
          </a:stretch>
        </p:blipFill>
        <p:spPr>
          <a:xfrm>
            <a:off x="2949968" y="3762063"/>
            <a:ext cx="1619258" cy="1393038"/>
          </a:xfrm>
          <a:prstGeom prst="rect">
            <a:avLst/>
          </a:prstGeom>
        </p:spPr>
      </p:pic>
      <p:sp>
        <p:nvSpPr>
          <p:cNvPr id="9" name="ZoneTexte 8"/>
          <p:cNvSpPr txBox="1"/>
          <p:nvPr/>
        </p:nvSpPr>
        <p:spPr>
          <a:xfrm>
            <a:off x="4813122" y="1888246"/>
            <a:ext cx="5854878" cy="3693319"/>
          </a:xfrm>
          <a:prstGeom prst="rect">
            <a:avLst/>
          </a:prstGeom>
          <a:noFill/>
        </p:spPr>
        <p:txBody>
          <a:bodyPr wrap="square" rtlCol="0">
            <a:spAutoFit/>
          </a:bodyPr>
          <a:lstStyle/>
          <a:p>
            <a:pPr marL="285750" indent="-285750">
              <a:buFont typeface="Arial" panose="020B0604020202020204" pitchFamily="34" charset="0"/>
              <a:buChar char="•"/>
            </a:pPr>
            <a:r>
              <a:rPr lang="fr-BE" dirty="0" smtClean="0"/>
              <a:t>A </a:t>
            </a:r>
            <a:r>
              <a:rPr lang="fr-BE" dirty="0" err="1" smtClean="0"/>
              <a:t>review</a:t>
            </a:r>
            <a:r>
              <a:rPr lang="fr-BE" dirty="0" smtClean="0"/>
              <a:t> of practices (in 5 EU countries)</a:t>
            </a:r>
          </a:p>
          <a:p>
            <a:pPr marL="285750" indent="-285750">
              <a:buFont typeface="Arial" panose="020B0604020202020204" pitchFamily="34" charset="0"/>
              <a:buChar char="•"/>
            </a:pPr>
            <a:endParaRPr lang="fr-BE" dirty="0" smtClean="0"/>
          </a:p>
          <a:p>
            <a:pPr marL="285750" indent="-285750">
              <a:buFont typeface="Arial" panose="020B0604020202020204" pitchFamily="34" charset="0"/>
              <a:buChar char="•"/>
            </a:pPr>
            <a:r>
              <a:rPr lang="fr-BE" dirty="0" err="1" smtClean="0"/>
              <a:t>Quality</a:t>
            </a:r>
            <a:r>
              <a:rPr lang="fr-BE" dirty="0" smtClean="0"/>
              <a:t> Standards for </a:t>
            </a:r>
            <a:r>
              <a:rPr lang="fr-BE" dirty="0" err="1" smtClean="0"/>
              <a:t>legal</a:t>
            </a:r>
            <a:r>
              <a:rPr lang="fr-BE" dirty="0" smtClean="0"/>
              <a:t> assistance for </a:t>
            </a:r>
            <a:r>
              <a:rPr lang="fr-BE" dirty="0" err="1" smtClean="0"/>
              <a:t>children</a:t>
            </a:r>
            <a:r>
              <a:rPr lang="fr-BE" dirty="0" smtClean="0"/>
              <a:t> </a:t>
            </a:r>
            <a:r>
              <a:rPr lang="fr-BE" dirty="0" err="1" smtClean="0"/>
              <a:t>suspected</a:t>
            </a:r>
            <a:r>
              <a:rPr lang="fr-BE" dirty="0" smtClean="0"/>
              <a:t> and/or </a:t>
            </a:r>
            <a:r>
              <a:rPr lang="fr-BE" dirty="0" err="1" smtClean="0"/>
              <a:t>accused</a:t>
            </a:r>
            <a:r>
              <a:rPr lang="fr-BE" dirty="0" smtClean="0"/>
              <a:t> – A </a:t>
            </a:r>
            <a:r>
              <a:rPr lang="fr-BE" dirty="0" err="1" smtClean="0"/>
              <a:t>step</a:t>
            </a:r>
            <a:r>
              <a:rPr lang="fr-BE" dirty="0" smtClean="0"/>
              <a:t>-by-</a:t>
            </a:r>
            <a:r>
              <a:rPr lang="fr-BE" dirty="0" err="1" smtClean="0"/>
              <a:t>step</a:t>
            </a:r>
            <a:r>
              <a:rPr lang="fr-BE" dirty="0" smtClean="0"/>
              <a:t> Guide</a:t>
            </a:r>
          </a:p>
          <a:p>
            <a:pPr marL="285750" indent="-285750">
              <a:buFont typeface="Arial" panose="020B0604020202020204" pitchFamily="34" charset="0"/>
              <a:buChar char="•"/>
            </a:pPr>
            <a:endParaRPr lang="fr-BE" dirty="0" smtClean="0"/>
          </a:p>
          <a:p>
            <a:pPr marL="285750" indent="-285750">
              <a:buFont typeface="Arial" panose="020B0604020202020204" pitchFamily="34" charset="0"/>
              <a:buChar char="•"/>
            </a:pPr>
            <a:r>
              <a:rPr lang="fr-BE" dirty="0" err="1" smtClean="0"/>
              <a:t>Accreditation</a:t>
            </a:r>
            <a:r>
              <a:rPr lang="fr-BE" dirty="0" smtClean="0"/>
              <a:t> </a:t>
            </a:r>
            <a:r>
              <a:rPr lang="fr-BE" dirty="0" err="1" smtClean="0"/>
              <a:t>Criteria</a:t>
            </a:r>
            <a:endParaRPr lang="fr-BE" dirty="0" smtClean="0"/>
          </a:p>
          <a:p>
            <a:pPr marL="285750" indent="-285750">
              <a:buFont typeface="Arial" panose="020B0604020202020204" pitchFamily="34" charset="0"/>
              <a:buChar char="•"/>
            </a:pPr>
            <a:endParaRPr lang="fr-BE" dirty="0" smtClean="0"/>
          </a:p>
          <a:p>
            <a:pPr marL="285750" indent="-285750">
              <a:buFont typeface="Arial" panose="020B0604020202020204" pitchFamily="34" charset="0"/>
              <a:buChar char="•"/>
            </a:pPr>
            <a:r>
              <a:rPr lang="fr-BE" dirty="0"/>
              <a:t>A </a:t>
            </a:r>
            <a:r>
              <a:rPr lang="fr-BE" dirty="0" err="1"/>
              <a:t>Database</a:t>
            </a:r>
            <a:r>
              <a:rPr lang="fr-BE" dirty="0"/>
              <a:t> of </a:t>
            </a:r>
            <a:r>
              <a:rPr lang="fr-BE" dirty="0" err="1"/>
              <a:t>legal</a:t>
            </a:r>
            <a:r>
              <a:rPr lang="fr-BE" dirty="0"/>
              <a:t> </a:t>
            </a:r>
            <a:r>
              <a:rPr lang="fr-BE" dirty="0" err="1"/>
              <a:t>factsheets</a:t>
            </a:r>
            <a:r>
              <a:rPr lang="fr-BE" dirty="0"/>
              <a:t> </a:t>
            </a:r>
            <a:r>
              <a:rPr lang="fr-BE" dirty="0" err="1"/>
              <a:t>regarding</a:t>
            </a:r>
            <a:r>
              <a:rPr lang="fr-BE" dirty="0"/>
              <a:t> the </a:t>
            </a:r>
            <a:r>
              <a:rPr lang="fr-BE" dirty="0" err="1"/>
              <a:t>rights</a:t>
            </a:r>
            <a:r>
              <a:rPr lang="fr-BE" dirty="0"/>
              <a:t> of </a:t>
            </a:r>
            <a:r>
              <a:rPr lang="fr-BE" dirty="0" err="1"/>
              <a:t>children</a:t>
            </a:r>
            <a:r>
              <a:rPr lang="fr-BE" dirty="0"/>
              <a:t> in </a:t>
            </a:r>
            <a:r>
              <a:rPr lang="fr-BE" dirty="0" err="1"/>
              <a:t>conflict</a:t>
            </a:r>
            <a:r>
              <a:rPr lang="fr-BE" dirty="0"/>
              <a:t> </a:t>
            </a:r>
            <a:r>
              <a:rPr lang="fr-BE" dirty="0" err="1"/>
              <a:t>with</a:t>
            </a:r>
            <a:r>
              <a:rPr lang="fr-BE" dirty="0"/>
              <a:t> the </a:t>
            </a:r>
            <a:r>
              <a:rPr lang="fr-BE" dirty="0" err="1"/>
              <a:t>law</a:t>
            </a:r>
            <a:r>
              <a:rPr lang="fr-BE" dirty="0"/>
              <a:t>, to support </a:t>
            </a:r>
            <a:r>
              <a:rPr lang="fr-BE" dirty="0" err="1"/>
              <a:t>your</a:t>
            </a:r>
            <a:r>
              <a:rPr lang="fr-BE" dirty="0"/>
              <a:t> </a:t>
            </a:r>
            <a:r>
              <a:rPr lang="fr-BE" dirty="0" err="1"/>
              <a:t>legal</a:t>
            </a:r>
            <a:r>
              <a:rPr lang="fr-BE" dirty="0"/>
              <a:t> </a:t>
            </a:r>
            <a:r>
              <a:rPr lang="fr-BE" dirty="0" err="1" smtClean="0"/>
              <a:t>work</a:t>
            </a:r>
            <a:endParaRPr lang="fr-BE" dirty="0" smtClean="0"/>
          </a:p>
          <a:p>
            <a:pPr marL="285750" indent="-285750">
              <a:buFont typeface="Arial" panose="020B0604020202020204" pitchFamily="34" charset="0"/>
              <a:buChar char="•"/>
            </a:pPr>
            <a:endParaRPr lang="fr-BE" dirty="0" smtClean="0"/>
          </a:p>
          <a:p>
            <a:pPr marL="285750" indent="-285750">
              <a:buFont typeface="Arial" panose="020B0604020202020204" pitchFamily="34" charset="0"/>
              <a:buChar char="•"/>
            </a:pPr>
            <a:r>
              <a:rPr lang="fr-BE" dirty="0" smtClean="0"/>
              <a:t>A </a:t>
            </a:r>
            <a:r>
              <a:rPr lang="fr-BE" dirty="0" err="1" smtClean="0"/>
              <a:t>child</a:t>
            </a:r>
            <a:r>
              <a:rPr lang="fr-BE" dirty="0" smtClean="0"/>
              <a:t> </a:t>
            </a:r>
            <a:r>
              <a:rPr lang="fr-BE" dirty="0" err="1" smtClean="0"/>
              <a:t>friendly</a:t>
            </a:r>
            <a:r>
              <a:rPr lang="fr-BE" dirty="0" smtClean="0"/>
              <a:t> version of the </a:t>
            </a:r>
            <a:r>
              <a:rPr lang="fr-BE" dirty="0" err="1" smtClean="0"/>
              <a:t>Quality</a:t>
            </a:r>
            <a:r>
              <a:rPr lang="fr-BE" dirty="0" smtClean="0"/>
              <a:t> standards</a:t>
            </a:r>
            <a:endParaRPr lang="fr-BE" dirty="0"/>
          </a:p>
          <a:p>
            <a:pPr marL="285750" indent="-285750">
              <a:buFont typeface="Arial" panose="020B0604020202020204" pitchFamily="34" charset="0"/>
              <a:buChar char="•"/>
            </a:pPr>
            <a:endParaRPr lang="fr-BE" dirty="0"/>
          </a:p>
        </p:txBody>
      </p:sp>
    </p:spTree>
    <p:extLst>
      <p:ext uri="{BB962C8B-B14F-4D97-AF65-F5344CB8AC3E}">
        <p14:creationId xmlns:p14="http://schemas.microsoft.com/office/powerpoint/2010/main" val="3336635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76000" b="-76000"/>
          </a:stretch>
        </a:blipFill>
        <a:effectLst/>
      </p:bgPr>
    </p:bg>
    <p:spTree>
      <p:nvGrpSpPr>
        <p:cNvPr id="1" name=""/>
        <p:cNvGrpSpPr/>
        <p:nvPr/>
      </p:nvGrpSpPr>
      <p:grpSpPr>
        <a:xfrm>
          <a:off x="0" y="0"/>
          <a:ext cx="0" cy="0"/>
          <a:chOff x="0" y="0"/>
          <a:chExt cx="0" cy="0"/>
        </a:xfrm>
      </p:grpSpPr>
      <p:sp>
        <p:nvSpPr>
          <p:cNvPr id="4" name="ZoneTexte 3">
            <a:extLst>
              <a:ext uri="{FF2B5EF4-FFF2-40B4-BE49-F238E27FC236}">
                <a16:creationId xmlns="" xmlns:a16="http://schemas.microsoft.com/office/drawing/2014/main" id="{31378776-A142-408E-9964-67E8A49530E5}"/>
              </a:ext>
            </a:extLst>
          </p:cNvPr>
          <p:cNvSpPr txBox="1"/>
          <p:nvPr/>
        </p:nvSpPr>
        <p:spPr>
          <a:xfrm>
            <a:off x="3375498" y="6138154"/>
            <a:ext cx="2574587" cy="369332"/>
          </a:xfrm>
          <a:prstGeom prst="rect">
            <a:avLst/>
          </a:prstGeom>
          <a:noFill/>
        </p:spPr>
        <p:txBody>
          <a:bodyPr wrap="square" rtlCol="0">
            <a:spAutoFit/>
          </a:bodyPr>
          <a:lstStyle/>
          <a:p>
            <a:r>
              <a:rPr lang="en-GB" dirty="0"/>
              <a:t>Logo of your organisation</a:t>
            </a:r>
          </a:p>
        </p:txBody>
      </p:sp>
      <p:sp>
        <p:nvSpPr>
          <p:cNvPr id="5" name="ZoneTexte 4">
            <a:extLst>
              <a:ext uri="{FF2B5EF4-FFF2-40B4-BE49-F238E27FC236}">
                <a16:creationId xmlns="" xmlns:a16="http://schemas.microsoft.com/office/drawing/2014/main" id="{17AE1109-6C0D-4307-9E6A-3A70E46A0740}"/>
              </a:ext>
            </a:extLst>
          </p:cNvPr>
          <p:cNvSpPr txBox="1"/>
          <p:nvPr/>
        </p:nvSpPr>
        <p:spPr>
          <a:xfrm>
            <a:off x="10145949" y="5938099"/>
            <a:ext cx="1877438" cy="769441"/>
          </a:xfrm>
          <a:prstGeom prst="rect">
            <a:avLst/>
          </a:prstGeom>
          <a:noFill/>
        </p:spPr>
        <p:txBody>
          <a:bodyPr wrap="square" rtlCol="0">
            <a:spAutoFit/>
          </a:bodyPr>
          <a:lstStyle/>
          <a:p>
            <a:r>
              <a:rPr lang="en-GB" sz="1100" dirty="0"/>
              <a:t>The project is co-funded by the Justice Program of the European Union (2014 – 2020)</a:t>
            </a:r>
          </a:p>
        </p:txBody>
      </p:sp>
      <p:sp>
        <p:nvSpPr>
          <p:cNvPr id="7" name="Titre 6">
            <a:extLst>
              <a:ext uri="{FF2B5EF4-FFF2-40B4-BE49-F238E27FC236}">
                <a16:creationId xmlns="" xmlns:a16="http://schemas.microsoft.com/office/drawing/2014/main" id="{CF55B51C-DBC2-4C07-94D4-6857EEE074AD}"/>
              </a:ext>
            </a:extLst>
          </p:cNvPr>
          <p:cNvSpPr>
            <a:spLocks noGrp="1"/>
          </p:cNvSpPr>
          <p:nvPr>
            <p:ph type="ctrTitle"/>
          </p:nvPr>
        </p:nvSpPr>
        <p:spPr>
          <a:xfrm>
            <a:off x="4662791" y="186667"/>
            <a:ext cx="7136860" cy="1037177"/>
          </a:xfrm>
        </p:spPr>
        <p:txBody>
          <a:bodyPr>
            <a:normAutofit/>
          </a:bodyPr>
          <a:lstStyle/>
          <a:p>
            <a:pPr algn="l"/>
            <a:r>
              <a:rPr lang="en-GB" dirty="0">
                <a:solidFill>
                  <a:srgbClr val="FF6600"/>
                </a:solidFill>
              </a:rPr>
              <a:t>Agenda</a:t>
            </a:r>
          </a:p>
        </p:txBody>
      </p:sp>
      <p:sp>
        <p:nvSpPr>
          <p:cNvPr id="2" name="Rectangle 6">
            <a:extLst>
              <a:ext uri="{FF2B5EF4-FFF2-40B4-BE49-F238E27FC236}">
                <a16:creationId xmlns="" xmlns:a16="http://schemas.microsoft.com/office/drawing/2014/main" id="{768C82C2-78FA-41E4-942A-47AB2ADDBC77}"/>
              </a:ext>
            </a:extLst>
          </p:cNvPr>
          <p:cNvSpPr>
            <a:spLocks noChangeArrowheads="1"/>
          </p:cNvSpPr>
          <p:nvPr/>
        </p:nvSpPr>
        <p:spPr bwMode="auto">
          <a:xfrm>
            <a:off x="5136204" y="47665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 name="Rectangle 7">
            <a:extLst>
              <a:ext uri="{FF2B5EF4-FFF2-40B4-BE49-F238E27FC236}">
                <a16:creationId xmlns="" xmlns:a16="http://schemas.microsoft.com/office/drawing/2014/main" id="{41DFCE3D-89A9-47F6-9E49-4B5A2C47F249}"/>
              </a:ext>
            </a:extLst>
          </p:cNvPr>
          <p:cNvSpPr>
            <a:spLocks noChangeArrowheads="1"/>
          </p:cNvSpPr>
          <p:nvPr/>
        </p:nvSpPr>
        <p:spPr bwMode="auto">
          <a:xfrm>
            <a:off x="5136204" y="133073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BE" altLang="fr-FR" sz="8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fr-BE" altLang="fr-FR" sz="1800" b="0" i="0" u="none" strike="noStrike" cap="none" normalizeH="0" baseline="0">
              <a:ln>
                <a:noFill/>
              </a:ln>
              <a:solidFill>
                <a:schemeClr val="tx1"/>
              </a:solidFill>
              <a:effectLst/>
              <a:latin typeface="Arial" panose="020B0604020202020204" pitchFamily="34" charset="0"/>
            </a:endParaRPr>
          </a:p>
        </p:txBody>
      </p:sp>
      <p:sp>
        <p:nvSpPr>
          <p:cNvPr id="6" name="Rectangle 8">
            <a:extLst>
              <a:ext uri="{FF2B5EF4-FFF2-40B4-BE49-F238E27FC236}">
                <a16:creationId xmlns="" xmlns:a16="http://schemas.microsoft.com/office/drawing/2014/main" id="{4A45E44D-A5B2-4185-A8AA-C1E670A644F7}"/>
              </a:ext>
            </a:extLst>
          </p:cNvPr>
          <p:cNvSpPr>
            <a:spLocks noChangeArrowheads="1"/>
          </p:cNvSpPr>
          <p:nvPr/>
        </p:nvSpPr>
        <p:spPr bwMode="auto">
          <a:xfrm>
            <a:off x="5136204" y="181809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8" name="Rectangle 9">
            <a:extLst>
              <a:ext uri="{FF2B5EF4-FFF2-40B4-BE49-F238E27FC236}">
                <a16:creationId xmlns="" xmlns:a16="http://schemas.microsoft.com/office/drawing/2014/main" id="{FE64A60F-9941-409D-9EAA-13272AE9C04C}"/>
              </a:ext>
            </a:extLst>
          </p:cNvPr>
          <p:cNvSpPr>
            <a:spLocks noChangeArrowheads="1"/>
          </p:cNvSpPr>
          <p:nvPr/>
        </p:nvSpPr>
        <p:spPr bwMode="auto">
          <a:xfrm>
            <a:off x="5136204" y="357863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450149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1220</Words>
  <Application>Microsoft Office PowerPoint</Application>
  <PresentationFormat>Grand écran</PresentationFormat>
  <Paragraphs>69</Paragraphs>
  <Slides>6</Slides>
  <Notes>6</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Arial</vt:lpstr>
      <vt:lpstr>Calibri</vt:lpstr>
      <vt:lpstr>Calibri Light</vt:lpstr>
      <vt:lpstr>Times New Roman</vt:lpstr>
      <vt:lpstr>Thème Office</vt:lpstr>
      <vt:lpstr>Title of the training/session</vt:lpstr>
      <vt:lpstr>CLEAR-Rights</vt:lpstr>
      <vt:lpstr>European project</vt:lpstr>
      <vt:lpstr>European project</vt:lpstr>
      <vt:lpstr>Many resources</vt:lpstr>
      <vt:lpstr>Agenda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Eva Gangneux</dc:creator>
  <cp:lastModifiedBy>Eva Gangneux</cp:lastModifiedBy>
  <cp:revision>20</cp:revision>
  <dcterms:created xsi:type="dcterms:W3CDTF">2022-03-16T11:15:53Z</dcterms:created>
  <dcterms:modified xsi:type="dcterms:W3CDTF">2022-04-14T13:19:32Z</dcterms:modified>
</cp:coreProperties>
</file>