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2"/>
  </p:notesMasterIdLst>
  <p:sldIdLst>
    <p:sldId id="257" r:id="rId4"/>
    <p:sldId id="260" r:id="rId5"/>
    <p:sldId id="261" r:id="rId6"/>
    <p:sldId id="297" r:id="rId7"/>
    <p:sldId id="301" r:id="rId8"/>
    <p:sldId id="298" r:id="rId9"/>
    <p:sldId id="299" r:id="rId10"/>
    <p:sldId id="300" r:id="rId11"/>
    <p:sldId id="302" r:id="rId12"/>
    <p:sldId id="303" r:id="rId13"/>
    <p:sldId id="304" r:id="rId14"/>
    <p:sldId id="305" r:id="rId15"/>
    <p:sldId id="306" r:id="rId16"/>
    <p:sldId id="258" r:id="rId17"/>
    <p:sldId id="259"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307" r:id="rId31"/>
    <p:sldId id="274" r:id="rId32"/>
    <p:sldId id="275" r:id="rId33"/>
    <p:sldId id="276" r:id="rId34"/>
    <p:sldId id="277" r:id="rId35"/>
    <p:sldId id="278" r:id="rId36"/>
    <p:sldId id="279" r:id="rId37"/>
    <p:sldId id="281" r:id="rId38"/>
    <p:sldId id="282" r:id="rId39"/>
    <p:sldId id="308" r:id="rId40"/>
    <p:sldId id="283" r:id="rId41"/>
    <p:sldId id="309" r:id="rId42"/>
    <p:sldId id="284" r:id="rId43"/>
    <p:sldId id="310" r:id="rId44"/>
    <p:sldId id="285" r:id="rId45"/>
    <p:sldId id="286" r:id="rId46"/>
    <p:sldId id="311" r:id="rId47"/>
    <p:sldId id="287" r:id="rId48"/>
    <p:sldId id="312" r:id="rId49"/>
    <p:sldId id="288" r:id="rId50"/>
    <p:sldId id="313" r:id="rId51"/>
    <p:sldId id="289" r:id="rId52"/>
    <p:sldId id="314" r:id="rId53"/>
    <p:sldId id="290" r:id="rId54"/>
    <p:sldId id="315" r:id="rId55"/>
    <p:sldId id="291" r:id="rId56"/>
    <p:sldId id="292" r:id="rId57"/>
    <p:sldId id="293" r:id="rId58"/>
    <p:sldId id="294" r:id="rId59"/>
    <p:sldId id="295" r:id="rId60"/>
    <p:sldId id="296"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na Mzah Miralles" initials="E" lastIdx="4" clrIdx="0">
    <p:extLst>
      <p:ext uri="{19B8F6BF-5375-455C-9EA6-DF929625EA0E}">
        <p15:presenceInfo xmlns:p15="http://schemas.microsoft.com/office/powerpoint/2012/main" userId="Emna Mzah Miralles" providerId="None"/>
      </p:ext>
    </p:extLst>
  </p:cmAuthor>
  <p:cmAuthor id="2" name="Eva Gangneux" initials="EG" lastIdx="1" clrIdx="1">
    <p:extLst>
      <p:ext uri="{19B8F6BF-5375-455C-9EA6-DF929625EA0E}">
        <p15:presenceInfo xmlns:p15="http://schemas.microsoft.com/office/powerpoint/2012/main" userId="S-1-5-21-3694030736-3752459316-1753457520-1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7"/>
    <a:srgbClr val="EC7F20"/>
    <a:srgbClr val="5CB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75116" autoAdjust="0"/>
  </p:normalViewPr>
  <p:slideViewPr>
    <p:cSldViewPr snapToGrid="0">
      <p:cViewPr>
        <p:scale>
          <a:sx n="80" d="100"/>
          <a:sy n="80" d="100"/>
        </p:scale>
        <p:origin x="-114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9E18D-5BF0-4B3D-A1FA-44E5B4FF8E8A}" type="datetimeFigureOut">
              <a:rPr lang="en-GB" smtClean="0"/>
              <a:t>03/10/2022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AB103-5E5E-43E4-A1A2-6C262D4FC3A4}" type="slidenum">
              <a:rPr lang="en-GB" smtClean="0"/>
              <a:t>‹N°›</a:t>
            </a:fld>
            <a:endParaRPr lang="en-GB"/>
          </a:p>
        </p:txBody>
      </p:sp>
    </p:spTree>
    <p:extLst>
      <p:ext uri="{BB962C8B-B14F-4D97-AF65-F5344CB8AC3E}">
        <p14:creationId xmlns:p14="http://schemas.microsoft.com/office/powerpoint/2010/main" val="75456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irtrials.org/articles/information-and-toolkits/advancing-the-defence-rights-of-childr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achild.eu/wp-content/uploads/2021/10/LA-CHILD_EN_LowRe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fosteringandadoption.rip.org.uk/topics/communicating-effectively/"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Integrate</a:t>
            </a:r>
            <a:r>
              <a:rPr lang="fr-BE" dirty="0"/>
              <a:t> the</a:t>
            </a:r>
            <a:r>
              <a:rPr lang="fr-BE" baseline="0" dirty="0"/>
              <a:t> logo of </a:t>
            </a:r>
            <a:r>
              <a:rPr lang="fr-BE" baseline="0" dirty="0" err="1"/>
              <a:t>your</a:t>
            </a:r>
            <a:r>
              <a:rPr lang="fr-BE" baseline="0" dirty="0"/>
              <a:t> organisation on the </a:t>
            </a:r>
            <a:r>
              <a:rPr lang="fr-BE" baseline="0" dirty="0" err="1"/>
              <a:t>left</a:t>
            </a:r>
            <a:r>
              <a:rPr lang="fr-BE" baseline="0" dirty="0"/>
              <a:t> </a:t>
            </a:r>
            <a:r>
              <a:rPr lang="fr-BE" baseline="0" dirty="0" err="1"/>
              <a:t>side</a:t>
            </a:r>
            <a:r>
              <a:rPr lang="fr-BE" baseline="0" dirty="0"/>
              <a:t> of the CLEAR-Rights logo on </a:t>
            </a:r>
            <a:r>
              <a:rPr lang="fr-BE" baseline="0" dirty="0" err="1"/>
              <a:t>each</a:t>
            </a:r>
            <a:r>
              <a:rPr lang="fr-BE" baseline="0" dirty="0"/>
              <a:t> slide.</a:t>
            </a:r>
            <a:endParaRPr lang="fr-BE"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52159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situation,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13561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trainer,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35402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trainer,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29077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trainer,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42283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The Role Play enabled the participants to identify some important obstacles to good communication with their young clients. Together, the participants were able to share possible solutions and inspiring practices. This theoretical presentation now aims to summaries these obstacles, to present new ones and to discuss approaches and techniques for better communication with their young clients.</a:t>
            </a:r>
            <a:endParaRPr lang="fr-BE" dirty="0">
              <a:effectLst/>
            </a:endParaRPr>
          </a:p>
          <a:p>
            <a:r>
              <a:rPr lang="en-GB" dirty="0">
                <a:effectLst/>
              </a:rPr>
              <a:t> </a:t>
            </a:r>
            <a:endParaRPr lang="fr-BE" dirty="0">
              <a:effectLst/>
            </a:endParaRPr>
          </a:p>
          <a:p>
            <a:r>
              <a:rPr lang="en-GB" sz="1200" kern="1200" dirty="0">
                <a:solidFill>
                  <a:schemeClr val="tx1"/>
                </a:solidFill>
                <a:effectLst/>
                <a:latin typeface="+mn-lt"/>
                <a:ea typeface="+mn-ea"/>
                <a:cs typeface="+mn-cs"/>
              </a:rPr>
              <a:t>This PowerPoint presentation is an adaptation of various practical guides and tools developed by organisations working for children’s rights (all listed in “Other resources”). However, the Manual:  </a:t>
            </a:r>
            <a:r>
              <a:rPr lang="en-GB" sz="1200" i="1" kern="1200" dirty="0">
                <a:solidFill>
                  <a:schemeClr val="tx1"/>
                </a:solidFill>
                <a:effectLst/>
                <a:latin typeface="+mn-lt"/>
                <a:ea typeface="+mn-ea"/>
                <a:cs typeface="+mn-cs"/>
              </a:rPr>
              <a:t>Advancing the Defence Rights of Children Manual for Practitioners </a:t>
            </a:r>
            <a:r>
              <a:rPr lang="en-GB" sz="1200" kern="1200" dirty="0">
                <a:solidFill>
                  <a:schemeClr val="tx1"/>
                </a:solidFill>
                <a:effectLst/>
                <a:latin typeface="+mn-lt"/>
                <a:ea typeface="+mn-ea"/>
                <a:cs typeface="+mn-cs"/>
              </a:rPr>
              <a:t>coordinated by Fair Trials and developed in coordination with the International Juvenile Justice Observatory, APADOR-CH </a:t>
            </a:r>
            <a:r>
              <a:rPr lang="en-GB" sz="1200" kern="1200" dirty="0" err="1">
                <a:solidFill>
                  <a:schemeClr val="tx1"/>
                </a:solidFill>
                <a:effectLst/>
                <a:latin typeface="+mn-lt"/>
                <a:ea typeface="+mn-ea"/>
                <a:cs typeface="+mn-cs"/>
              </a:rPr>
              <a:t>Comitetul</a:t>
            </a:r>
            <a:r>
              <a:rPr lang="en-GB" sz="1200" kern="1200" dirty="0">
                <a:solidFill>
                  <a:schemeClr val="tx1"/>
                </a:solidFill>
                <a:effectLst/>
                <a:latin typeface="+mn-lt"/>
                <a:ea typeface="+mn-ea"/>
                <a:cs typeface="+mn-cs"/>
              </a:rPr>
              <a:t> Helsinki, the Hungarian Helsinki Committee and Leyden University in the framework of a project funded by the Rights, Equality and Citizenship (REC) Programme of the European Union </a:t>
            </a:r>
            <a:r>
              <a:rPr lang="en-GB" sz="1200" u="sng" kern="1200" dirty="0">
                <a:solidFill>
                  <a:schemeClr val="tx1"/>
                </a:solidFill>
                <a:effectLst/>
                <a:latin typeface="+mn-lt"/>
                <a:ea typeface="+mn-ea"/>
                <a:cs typeface="+mn-cs"/>
              </a:rPr>
              <a:t>is the main source of this presentation</a:t>
            </a:r>
            <a:r>
              <a:rPr lang="en-GB" sz="1200" kern="1200" dirty="0">
                <a:solidFill>
                  <a:schemeClr val="tx1"/>
                </a:solidFill>
                <a:effectLst/>
                <a:latin typeface="+mn-lt"/>
                <a:ea typeface="+mn-ea"/>
                <a:cs typeface="+mn-cs"/>
              </a:rPr>
              <a:t>, particularly its chapter 5 on Communication. (</a:t>
            </a:r>
            <a:r>
              <a:rPr lang="en-GB" sz="1200" u="sng" kern="1200" dirty="0">
                <a:solidFill>
                  <a:schemeClr val="tx1"/>
                </a:solidFill>
                <a:effectLst/>
                <a:latin typeface="+mn-lt"/>
                <a:ea typeface="+mn-ea"/>
                <a:cs typeface="+mn-cs"/>
                <a:hlinkClick r:id="rId3"/>
              </a:rPr>
              <a:t>https://www.fairtrials.org/articles/information-and-toolkits/advancing-the-defence-rights-of-children/</a:t>
            </a:r>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65947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Introduction: communication is an essential skill for lawyers for children in contact with the justice system</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 to international standards, the role of the child’s lawyer is to be his/her spokesperson. For </a:t>
            </a:r>
            <a:r>
              <a:rPr lang="en-GB" sz="1200" kern="1200" dirty="0" err="1">
                <a:solidFill>
                  <a:schemeClr val="tx1"/>
                </a:solidFill>
                <a:effectLst/>
                <a:latin typeface="+mn-lt"/>
                <a:ea typeface="+mn-ea"/>
                <a:cs typeface="+mn-cs"/>
              </a:rPr>
              <a:t>exemple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CoE</a:t>
            </a:r>
            <a:r>
              <a:rPr lang="en-GB" sz="1200" kern="1200" dirty="0">
                <a:solidFill>
                  <a:schemeClr val="tx1"/>
                </a:solidFill>
                <a:effectLst/>
                <a:latin typeface="+mn-lt"/>
                <a:ea typeface="+mn-ea"/>
                <a:cs typeface="+mn-cs"/>
              </a:rPr>
              <a:t> Guidelines on child friendly justice precise that “Children should be considered as fully fledged clients with their own rights and lawyers representing children should bring forward the opinion of the child.”(IV, D., 2., §40). Also, the lawyer have the very important mission of properly informing the child (about his/her rights, the proceedings and its possible outcomes etc.). These two missions (</a:t>
            </a:r>
            <a:r>
              <a:rPr lang="en-GB" sz="1200" b="1" kern="1200" dirty="0">
                <a:solidFill>
                  <a:schemeClr val="tx1"/>
                </a:solidFill>
                <a:effectLst/>
                <a:latin typeface="+mn-lt"/>
                <a:ea typeface="+mn-ea"/>
                <a:cs typeface="+mn-cs"/>
              </a:rPr>
              <a:t>gathering and carrying the child’s word and informing the child</a:t>
            </a:r>
            <a:r>
              <a:rPr lang="en-GB" sz="1200" kern="1200" dirty="0">
                <a:solidFill>
                  <a:schemeClr val="tx1"/>
                </a:solidFill>
                <a:effectLst/>
                <a:latin typeface="+mn-lt"/>
                <a:ea typeface="+mn-ea"/>
                <a:cs typeface="+mn-cs"/>
              </a:rPr>
              <a:t>), to be adequately fulfilled by the lawyers, imply that he/she is able to </a:t>
            </a:r>
            <a:r>
              <a:rPr lang="en-GB" sz="1200" b="1" kern="1200" dirty="0">
                <a:solidFill>
                  <a:schemeClr val="tx1"/>
                </a:solidFill>
                <a:effectLst/>
                <a:latin typeface="+mn-lt"/>
                <a:ea typeface="+mn-ea"/>
                <a:cs typeface="+mn-cs"/>
              </a:rPr>
              <a:t>properly communicate</a:t>
            </a:r>
            <a:r>
              <a:rPr lang="en-GB" sz="1200" kern="1200" dirty="0">
                <a:solidFill>
                  <a:schemeClr val="tx1"/>
                </a:solidFill>
                <a:effectLst/>
                <a:latin typeface="+mn-lt"/>
                <a:ea typeface="+mn-ea"/>
                <a:cs typeface="+mn-cs"/>
              </a:rPr>
              <a:t> with the child. </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Communication is not a secondary nor optional skill (after the judicial skills) for lawyer for children</a:t>
            </a:r>
            <a:r>
              <a:rPr lang="en-GB" sz="1200" b="1" kern="1200" dirty="0">
                <a:solidFill>
                  <a:schemeClr val="tx1"/>
                </a:solidFill>
                <a:effectLst/>
                <a:latin typeface="+mn-lt"/>
                <a:ea typeface="+mn-ea"/>
                <a:cs typeface="+mn-cs"/>
              </a:rPr>
              <a:t>: it is an essential one. </a:t>
            </a:r>
          </a:p>
          <a:p>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51959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Communication, in the broad sense of the word is key for the respect and implementation of children’s rights in the justice proceedings. The committee on the rights of the child specifies that “A child cannot be heard effectively where the environment is intimidating, hostile, insensitive or inappropriate for her or his age. Proceedings must be both accessible and child‑appropriate. Particular attention needs to be paid to the provision and delivery of child‑friendly information, adequate support for self-advocacy, appropriately trained staff, design of court rooms, clothing of judges and lawyers, sight screens, and separate waiting rooms.”(CRC/G/GC/12 §34, General comment on the right of the child to be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Defining what communication is might be very complex, however for the purpose of this presentation we should remember that we have in mind a broad definition of communication. The one developed by Yves </a:t>
            </a:r>
            <a:r>
              <a:rPr lang="en-GB" sz="1200" kern="1200" dirty="0" err="1">
                <a:solidFill>
                  <a:schemeClr val="tx1"/>
                </a:solidFill>
                <a:effectLst/>
                <a:latin typeface="+mn-lt"/>
                <a:ea typeface="+mn-ea"/>
                <a:cs typeface="+mn-cs"/>
              </a:rPr>
              <a:t>Winkin</a:t>
            </a:r>
            <a:r>
              <a:rPr lang="en-GB" sz="1200" kern="1200" dirty="0">
                <a:solidFill>
                  <a:schemeClr val="tx1"/>
                </a:solidFill>
                <a:effectLst/>
                <a:latin typeface="+mn-lt"/>
                <a:ea typeface="+mn-ea"/>
                <a:cs typeface="+mn-cs"/>
              </a:rPr>
              <a:t> (anthropology of communication) will help us having a common idea of what communication means, he says communication is “a permanent social process integrating multiple modes of behaviour: speech, gesture, look, mimicry, inter-individual space,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Winkin</a:t>
            </a:r>
            <a:r>
              <a:rPr lang="en-GB" sz="1200" kern="1200" dirty="0">
                <a:solidFill>
                  <a:schemeClr val="tx1"/>
                </a:solidFill>
                <a:effectLst/>
                <a:latin typeface="+mn-lt"/>
                <a:ea typeface="+mn-ea"/>
                <a:cs typeface="+mn-cs"/>
              </a:rPr>
              <a:t>, La nouvelle communication, </a:t>
            </a:r>
            <a:r>
              <a:rPr lang="en-GB" sz="1200" kern="1200" dirty="0" err="1">
                <a:solidFill>
                  <a:schemeClr val="tx1"/>
                </a:solidFill>
                <a:effectLst/>
                <a:latin typeface="+mn-lt"/>
                <a:ea typeface="+mn-ea"/>
                <a:cs typeface="+mn-cs"/>
              </a:rPr>
              <a:t>Seuil</a:t>
            </a:r>
            <a:r>
              <a:rPr lang="en-GB" sz="1200" kern="1200" dirty="0">
                <a:solidFill>
                  <a:schemeClr val="tx1"/>
                </a:solidFill>
                <a:effectLst/>
                <a:latin typeface="+mn-lt"/>
                <a:ea typeface="+mn-ea"/>
                <a:cs typeface="+mn-cs"/>
              </a:rPr>
              <a:t>, 1981, p.24) . </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Analysing the way we communicate and adopting new communication techniques does not imply a transformation of the professional, nor manipulation of the interlocutor; </a:t>
            </a:r>
            <a:r>
              <a:rPr lang="en-GB" sz="1200" b="1" kern="1200" dirty="0">
                <a:solidFill>
                  <a:schemeClr val="tx1"/>
                </a:solidFill>
                <a:effectLst/>
                <a:latin typeface="+mn-lt"/>
                <a:ea typeface="+mn-ea"/>
                <a:cs typeface="+mn-cs"/>
              </a:rPr>
              <a:t>honesty is key </a:t>
            </a:r>
            <a:r>
              <a:rPr lang="en-GB" sz="1200" kern="1200" dirty="0">
                <a:solidFill>
                  <a:schemeClr val="tx1"/>
                </a:solidFill>
                <a:effectLst/>
                <a:latin typeface="+mn-lt"/>
                <a:ea typeface="+mn-ea"/>
                <a:cs typeface="+mn-cs"/>
              </a:rPr>
              <a:t>in the communication process. « </a:t>
            </a:r>
            <a:r>
              <a:rPr lang="en-GB" sz="1200" b="1" kern="1200" dirty="0">
                <a:solidFill>
                  <a:schemeClr val="tx1"/>
                </a:solidFill>
                <a:effectLst/>
                <a:latin typeface="+mn-lt"/>
                <a:ea typeface="+mn-ea"/>
                <a:cs typeface="+mn-cs"/>
              </a:rPr>
              <a:t>Every lawyer has their own way of building rapport and communicating with children, and it is important that they use techniques that work best for them.</a:t>
            </a:r>
            <a:r>
              <a:rPr lang="en-GB" sz="1200" kern="1200" dirty="0">
                <a:solidFill>
                  <a:schemeClr val="tx1"/>
                </a:solidFill>
                <a:effectLst/>
                <a:latin typeface="+mn-lt"/>
                <a:ea typeface="+mn-ea"/>
                <a:cs typeface="+mn-cs"/>
              </a:rPr>
              <a:t>” (Fair trial, Manual for practitioners). </a:t>
            </a:r>
          </a:p>
          <a:p>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04541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We will start the presentation with some common barriers to good communication (you identified a lot during the role plays) (1); then we will take a look at the framework of the interaction (2) (it includes how to set the scene, the importance of a relationship based on trust, the environment and confidentiality); then we will take the time to speak about the exchange of a message and the role of verbal and non-verbal communication (3); after that we will discover and describe techniques and tools for an efficient communication with children and adolescent in conflict with the law (4); in the end we will consider some specific situations impacting communication (5). </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47900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During the role play, we have identified many elements that can influence (negatively) the good communication between the lawyer and his/her young client. We would like to particularly get your attention on the following barriers and elements that may distort the transmission or comprehension of the message and situation: </a:t>
            </a:r>
            <a:endParaRPr lang="fr-BE"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1.1.</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Difficulties of expression and understanding the child/adolescent can experiment</a:t>
            </a:r>
            <a:endParaRPr lang="fr-BE" sz="1200" b="1" kern="1200" dirty="0">
              <a:solidFill>
                <a:schemeClr val="tx1"/>
              </a:solidFill>
              <a:effectLst/>
              <a:latin typeface="+mn-lt"/>
              <a:ea typeface="+mn-ea"/>
              <a:cs typeface="+mn-cs"/>
            </a:endParaRPr>
          </a:p>
          <a:p>
            <a:pPr lvl="0"/>
            <a:endParaRPr lang="en-GB" sz="1200" b="1" i="1"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a. Difficulties in expressing themselves on difficult events and subjects</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Description of the challenge: when a child is suspected or accused of a crime, the discussion you’ll need to have with him/her will necessarily involve exchange on difficult situations and events, maybe traumatic events, they might also involve speaking about their worries and concerns (about the outcomes of the procedures for example). It is probable that on the first place the child will not be keen to speak about this with an unknown person and, even if he/she is willing to do so he/she might experiment some difficulties in doing it including blockage or lack of vocabularies to express.</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Leads to overcome these challenges: building trust and tools to identify and describe feelings.</a:t>
            </a:r>
            <a:endParaRPr lang="fr-BE" sz="1200" kern="1200" dirty="0">
              <a:solidFill>
                <a:schemeClr val="tx1"/>
              </a:solidFill>
              <a:effectLst/>
              <a:latin typeface="+mn-lt"/>
              <a:ea typeface="+mn-ea"/>
              <a:cs typeface="+mn-cs"/>
            </a:endParaRPr>
          </a:p>
          <a:p>
            <a:pPr lvl="0"/>
            <a:endParaRPr lang="en-GB" sz="1200" b="1" i="1"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b. Difficulties in saying “I don’t know”</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“Younger children tend to find it particularly difficult to acknowledge that they do not know the answer to a question. This might be because they are regularly expected to know the right answer to questions asked by the teacher in school. Children may also equate not being able to answer a question with failure. Research shows that when children practice saying ‘I don’t know’, it helps them admit that they do not know or understand something during the conversation. Simply telling a child that they can say ‘I don’t know’ is not enough for them to actually do so during the conversation.( </a:t>
            </a:r>
            <a:r>
              <a:rPr lang="en-GB" sz="1200" kern="1200" dirty="0" err="1">
                <a:solidFill>
                  <a:schemeClr val="tx1"/>
                </a:solidFill>
                <a:effectLst/>
                <a:latin typeface="+mn-lt"/>
                <a:ea typeface="+mn-ea"/>
                <a:cs typeface="+mn-cs"/>
              </a:rPr>
              <a:t>Saywitz</a:t>
            </a:r>
            <a:r>
              <a:rPr lang="en-GB" sz="1200" kern="1200" dirty="0">
                <a:solidFill>
                  <a:schemeClr val="tx1"/>
                </a:solidFill>
                <a:effectLst/>
                <a:latin typeface="+mn-lt"/>
                <a:ea typeface="+mn-ea"/>
                <a:cs typeface="+mn-cs"/>
              </a:rPr>
              <a:t> et al., 2010.)” (extract of Fair Trial manual page 57).</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Lead to overcome this challenge: practice the “I don’t know/I don’t understand” with the child.</a:t>
            </a:r>
          </a:p>
          <a:p>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c. Elements of child development and their understanding of situations</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necessary to adapt the communication to the child’s age and maturity. Every child is different, it is not possible to know their capacities of understanding only based on their age, however child development has an important impact on the way children understands some situations, especially judicial proceedings. Extract of the </a:t>
            </a:r>
            <a:r>
              <a:rPr lang="en-GB" sz="1200" i="1" kern="1200" dirty="0" err="1">
                <a:solidFill>
                  <a:schemeClr val="tx1"/>
                </a:solidFill>
                <a:effectLst/>
                <a:latin typeface="+mn-lt"/>
                <a:ea typeface="+mn-ea"/>
                <a:cs typeface="+mn-cs"/>
              </a:rPr>
              <a:t>Youthlab</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training material: 12-13 year olds children, generally only feel connected to their immediate environment (family, peer group, school). 15 years old children will be more likely to have limited understanding of procedures. 16-17 year olds children often have a comprehension that is closer to that of young adults (18-24 years). </a:t>
            </a:r>
            <a:endParaRPr lang="fr-BE" sz="1200" kern="1200" dirty="0">
              <a:solidFill>
                <a:schemeClr val="tx1"/>
              </a:solidFill>
              <a:effectLst/>
              <a:latin typeface="+mn-lt"/>
              <a:ea typeface="+mn-ea"/>
              <a:cs typeface="+mn-cs"/>
            </a:endParaRPr>
          </a:p>
          <a:p>
            <a:pPr lvl="0"/>
            <a:endParaRPr lang="en-GB" sz="1200" b="1" i="1"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d.</a:t>
            </a:r>
            <a:r>
              <a:rPr lang="en-GB" sz="1200" b="1" i="1" kern="1200" baseline="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Suggestibility and compliance</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Extract of the Fair trial manual</a:t>
            </a:r>
            <a:r>
              <a:rPr lang="en-GB" sz="1200" kern="1200" dirty="0">
                <a:solidFill>
                  <a:schemeClr val="tx1"/>
                </a:solidFill>
                <a:effectLst/>
                <a:latin typeface="+mn-lt"/>
                <a:ea typeface="+mn-ea"/>
                <a:cs typeface="+mn-cs"/>
              </a:rPr>
              <a:t> (Advancing the Defence Rights of Children Manual for Practitioners), page 60 – 61 :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general, children are more compliant and suggestible than adults. This has important implications for the way in which children should be interviewed by professionals. For lawyers, this is important to acknowledge when speaking with a child, but it is also important to be mindful of this when accompanying a child suspect during a police interrogation or court hearing. </a:t>
            </a:r>
            <a:endParaRPr lang="fr-BE"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Compliance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Compliance means that someone confesses falsely, or gives false information just to speed up or end the interview or interrogation. Compliance takes place under pressure, and such pressure includes the threat that the child will be interrogated or detained for a longer period of time if they do not comply.225 Compliance can also result from the wish to avoid conflict or to please the interviewer. </a:t>
            </a:r>
            <a:endParaRPr lang="fr-BE"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Suggestibility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Suggestibility refers to the extent to which an individual can be led to believe the information that is wrongly presented to them. Highly suggestible people can develop pseudo-memories of the incident that is suggested to them. In the US, research shows that suggestible people are less likely to understand their rights and are more likely to make confessions. (Redlich et al., 2006)</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shows that suggestibility is higher amongst women compared to men, children under the age of 12, people with a lower IQ, people who are anxious or tired, and in situations where an individual thinks they must provide an answer to every question. (</a:t>
            </a:r>
            <a:r>
              <a:rPr lang="en-GB" sz="1200" kern="1200" dirty="0" err="1">
                <a:solidFill>
                  <a:schemeClr val="tx1"/>
                </a:solidFill>
                <a:effectLst/>
                <a:latin typeface="+mn-lt"/>
                <a:ea typeface="+mn-ea"/>
                <a:cs typeface="+mn-cs"/>
              </a:rPr>
              <a:t>Gudjonsson</a:t>
            </a:r>
            <a:r>
              <a:rPr lang="en-GB" sz="1200" kern="1200" dirty="0">
                <a:solidFill>
                  <a:schemeClr val="tx1"/>
                </a:solidFill>
                <a:effectLst/>
                <a:latin typeface="+mn-lt"/>
                <a:ea typeface="+mn-ea"/>
                <a:cs typeface="+mn-cs"/>
              </a:rPr>
              <a:t>, 2003) Given that children often assume they have to give an answer to every question they are asked, (</a:t>
            </a:r>
            <a:r>
              <a:rPr lang="en-GB" sz="1200" kern="1200" dirty="0" err="1">
                <a:solidFill>
                  <a:schemeClr val="tx1"/>
                </a:solidFill>
                <a:effectLst/>
                <a:latin typeface="+mn-lt"/>
                <a:ea typeface="+mn-ea"/>
                <a:cs typeface="+mn-cs"/>
              </a:rPr>
              <a:t>Saywitz</a:t>
            </a:r>
            <a:r>
              <a:rPr lang="en-GB" sz="1200" kern="1200" dirty="0">
                <a:solidFill>
                  <a:schemeClr val="tx1"/>
                </a:solidFill>
                <a:effectLst/>
                <a:latin typeface="+mn-lt"/>
                <a:ea typeface="+mn-ea"/>
                <a:cs typeface="+mn-cs"/>
              </a:rPr>
              <a:t> et al., 2010.) and that they are in a subordinate position to adults, they are particularly vulnerable to suggestibility. Children often believe that the interviewer has superior knowledge and want to be cooperative, despite not knowing what the motives of the interviewer are. (Lamb et al., 2008.)</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Following the conversational ground rules (mentioned above) can be a good way of avoiding suggestibility. Moreover, leading questioning and coercion should be avoided. It is particularly important for children to explain their right to remain silent. This right should not only be presented as a fact, but its implications should also be explained.”</a:t>
            </a:r>
            <a:endParaRPr lang="fr-BE"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Examples – Suggestive interviewing techniques </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Encouraging the individual to pretend or imagine what might have happened; </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Introducing new information; </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Pressurising the individual to provide a response or comply; and </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Repetitive questioning with the encouragement of speculation about what might have happened (</a:t>
            </a:r>
            <a:r>
              <a:rPr lang="en-GB" sz="1200" kern="1200" dirty="0" err="1">
                <a:solidFill>
                  <a:schemeClr val="tx1"/>
                </a:solidFill>
                <a:effectLst/>
                <a:latin typeface="+mn-lt"/>
                <a:ea typeface="+mn-ea"/>
                <a:cs typeface="+mn-cs"/>
              </a:rPr>
              <a:t>Delfos</a:t>
            </a:r>
            <a:r>
              <a:rPr lang="en-GB" sz="1200" kern="1200" dirty="0">
                <a:solidFill>
                  <a:schemeClr val="tx1"/>
                </a:solidFill>
                <a:effectLst/>
                <a:latin typeface="+mn-lt"/>
                <a:ea typeface="+mn-ea"/>
                <a:cs typeface="+mn-cs"/>
              </a:rPr>
              <a:t>, 2005)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44925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1.2.</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Negative influence of the behaviour of the professional on the communication</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experimented this during the role play: </a:t>
            </a:r>
            <a:r>
              <a:rPr lang="en-GB" sz="1200" b="1" kern="1200" dirty="0">
                <a:solidFill>
                  <a:schemeClr val="tx1"/>
                </a:solidFill>
                <a:effectLst/>
                <a:latin typeface="+mn-lt"/>
                <a:ea typeface="+mn-ea"/>
                <a:cs typeface="+mn-cs"/>
              </a:rPr>
              <a:t>body language</a:t>
            </a:r>
            <a:r>
              <a:rPr lang="en-GB" sz="1200" kern="1200" dirty="0">
                <a:solidFill>
                  <a:schemeClr val="tx1"/>
                </a:solidFill>
                <a:effectLst/>
                <a:latin typeface="+mn-lt"/>
                <a:ea typeface="+mn-ea"/>
                <a:cs typeface="+mn-cs"/>
              </a:rPr>
              <a:t> is often unconscious and convey messages to our interlocutor. Our, facial expressions, gestures, posture, tone of voice, look, clothes, etc. are messages the child can receive and interprets as positive signs or negative ones. Inconsistency between your body language and the things you say can be very confusing for </a:t>
            </a:r>
            <a:r>
              <a:rPr lang="en-GB" sz="1200" kern="1200" dirty="0" err="1">
                <a:solidFill>
                  <a:schemeClr val="tx1"/>
                </a:solidFill>
                <a:effectLst/>
                <a:latin typeface="+mn-lt"/>
                <a:ea typeface="+mn-ea"/>
                <a:cs typeface="+mn-cs"/>
              </a:rPr>
              <a:t>th</a:t>
            </a:r>
            <a:r>
              <a:rPr lang="en-GB" sz="1200" kern="1200" dirty="0">
                <a:solidFill>
                  <a:schemeClr val="tx1"/>
                </a:solidFill>
                <a:effectLst/>
                <a:latin typeface="+mn-lt"/>
                <a:ea typeface="+mn-ea"/>
                <a:cs typeface="+mn-cs"/>
              </a:rPr>
              <a:t> child.</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behaviour of the professional can hinder communication or the establishment of a trusting relationship such as: indifference (Perceived or real), Irony, Threat, Reproach, Stigmatisation.</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08361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By alternating theoretical presentations and practical exercises, this module aims to improve participants' skills in child-friendly communication. More specifically, how to inform and listen in an appropriate way to a young client in conflict with the law.</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part will be a role play</a:t>
            </a:r>
            <a:r>
              <a:rPr lang="en-GB" sz="1200" kern="1200" baseline="0" dirty="0">
                <a:solidFill>
                  <a:schemeClr val="tx1"/>
                </a:solidFill>
                <a:effectLst/>
                <a:latin typeface="+mn-lt"/>
                <a:ea typeface="+mn-ea"/>
                <a:cs typeface="+mn-cs"/>
              </a:rPr>
              <a:t> and the second a presentation that includes some short exercises.</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15585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1.3. </a:t>
            </a:r>
            <a:r>
              <a:rPr lang="en-GB" sz="1200" b="1" kern="1200" dirty="0">
                <a:solidFill>
                  <a:schemeClr val="tx1"/>
                </a:solidFill>
                <a:effectLst/>
                <a:latin typeface="+mn-lt"/>
                <a:ea typeface="+mn-ea"/>
                <a:cs typeface="+mn-cs"/>
              </a:rPr>
              <a:t>Environment and situation</a:t>
            </a:r>
            <a:endParaRPr lang="fr-BE"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environment in which the information is given influences the receptivity of the child.</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the child and you stand/are sited, has an influence on the child’s receptivity and understanding of the situation because some information are transmitted visually: what she/he sees or what she/he can’t see will affect his/her understanding of the situation. </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a:t>
            </a:r>
            <a:r>
              <a:rPr lang="en-GB" sz="1200" i="1" kern="1200" dirty="0" err="1">
                <a:solidFill>
                  <a:schemeClr val="tx1"/>
                </a:solidFill>
                <a:effectLst/>
                <a:latin typeface="+mn-lt"/>
                <a:ea typeface="+mn-ea"/>
                <a:cs typeface="+mn-cs"/>
              </a:rPr>
              <a:t>Youthlab</a:t>
            </a:r>
            <a:r>
              <a:rPr lang="en-GB" sz="1200" kern="1200" dirty="0">
                <a:solidFill>
                  <a:schemeClr val="tx1"/>
                </a:solidFill>
                <a:effectLst/>
                <a:latin typeface="+mn-lt"/>
                <a:ea typeface="+mn-ea"/>
                <a:cs typeface="+mn-cs"/>
              </a:rPr>
              <a:t> training in Belgium: Distance of 2m10 to 3m60: social distance, professional and formal social relationships. Allows to scrutinize the person. It is not necessary to move the eyes to capture the whole face. Examples of dispositions of chairs in a judge chambers</a:t>
            </a:r>
            <a:r>
              <a:rPr lang="en-GB" sz="1200" kern="1200" baseline="0" dirty="0">
                <a:solidFill>
                  <a:schemeClr val="tx1"/>
                </a:solidFill>
                <a:effectLst/>
                <a:latin typeface="+mn-lt"/>
                <a:ea typeface="+mn-ea"/>
                <a:cs typeface="+mn-cs"/>
              </a:rPr>
              <a:t> (see image on the slide).</a:t>
            </a:r>
            <a:endParaRPr lang="fr-BE"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The following elements also affects communication between a lawyer and his/her young client and the capacity both of the child and the lawyer to exchange information: noise, temperature, the presence of other people, things on the wall, the time of day, a telephone on the table, etc.</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Stressful situation (such as arrest, detention, etc.) will also have a major impact on communication.</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42308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a:solidFill>
                  <a:schemeClr val="tx1"/>
                </a:solidFill>
                <a:effectLst/>
                <a:latin typeface="+mn-lt"/>
                <a:ea typeface="+mn-ea"/>
                <a:cs typeface="+mn-cs"/>
              </a:rPr>
              <a:t>1.4.</a:t>
            </a:r>
            <a:r>
              <a:rPr lang="fr-BE" sz="1200" b="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Prisms</a:t>
            </a:r>
            <a:endParaRPr lang="fr-BE" sz="1200" b="1"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a. Cultural prism</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culture, experience and background influence the way we understand some situations or speech. “It is important to be aware of your personal cultural prism and that the child may interpret information through a culture or gender prism that is different to yours. Listen to the child’s views without prejudice.” (</a:t>
            </a:r>
            <a:r>
              <a:rPr lang="en-GB" sz="1200" kern="1200" dirty="0" err="1">
                <a:solidFill>
                  <a:schemeClr val="tx1"/>
                </a:solidFill>
                <a:effectLst/>
                <a:latin typeface="+mn-lt"/>
                <a:ea typeface="+mn-ea"/>
                <a:cs typeface="+mn-cs"/>
              </a:rPr>
              <a:t>CoE</a:t>
            </a:r>
            <a:r>
              <a:rPr lang="en-GB" sz="1200" kern="1200" dirty="0">
                <a:solidFill>
                  <a:schemeClr val="tx1"/>
                </a:solidFill>
                <a:effectLst/>
                <a:latin typeface="+mn-lt"/>
                <a:ea typeface="+mn-ea"/>
                <a:cs typeface="+mn-cs"/>
              </a:rPr>
              <a:t> guide </a:t>
            </a:r>
            <a:r>
              <a:rPr lang="en-GB" sz="1200" i="1" kern="1200" dirty="0">
                <a:solidFill>
                  <a:schemeClr val="tx1"/>
                </a:solidFill>
                <a:effectLst/>
                <a:latin typeface="+mn-lt"/>
                <a:ea typeface="+mn-ea"/>
                <a:cs typeface="+mn-cs"/>
              </a:rPr>
              <a:t>How to convey child friendly information to children in migration</a:t>
            </a:r>
            <a:r>
              <a:rPr lang="en-GB" sz="1200" kern="1200" dirty="0">
                <a:solidFill>
                  <a:schemeClr val="tx1"/>
                </a:solidFill>
                <a:effectLst/>
                <a:latin typeface="+mn-lt"/>
                <a:ea typeface="+mn-ea"/>
                <a:cs typeface="+mn-cs"/>
              </a:rPr>
              <a:t>, page 23). For example, in some culture, children will not look an adult in the eye, it is a mark of respect, in other culture, it can be interpreted as a lack of respect to avoid looking a person in the eyes and/or a mark of untrustworthiness or even a lie.</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73203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kern="1200" dirty="0">
                <a:solidFill>
                  <a:schemeClr val="tx1"/>
                </a:solidFill>
                <a:effectLst/>
                <a:latin typeface="+mn-lt"/>
                <a:ea typeface="+mn-ea"/>
                <a:cs typeface="+mn-cs"/>
              </a:rPr>
              <a:t>1.4.</a:t>
            </a:r>
            <a:r>
              <a:rPr lang="fr-BE" sz="1200" b="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Prisms</a:t>
            </a:r>
            <a:endParaRPr lang="fr-BE" sz="1200" b="1" kern="1200" dirty="0">
              <a:solidFill>
                <a:schemeClr val="tx1"/>
              </a:solidFill>
              <a:effectLst/>
              <a:latin typeface="+mn-lt"/>
              <a:ea typeface="+mn-ea"/>
              <a:cs typeface="+mn-cs"/>
            </a:endParaRPr>
          </a:p>
          <a:p>
            <a:pPr lvl="0"/>
            <a:r>
              <a:rPr lang="fr-BE" sz="1200" b="1" i="1" kern="1200" dirty="0">
                <a:solidFill>
                  <a:schemeClr val="tx1"/>
                </a:solidFill>
                <a:effectLst/>
                <a:latin typeface="+mn-lt"/>
                <a:ea typeface="+mn-ea"/>
                <a:cs typeface="+mn-cs"/>
              </a:rPr>
              <a:t>b. </a:t>
            </a:r>
            <a:r>
              <a:rPr lang="en-GB" sz="1200" b="1" i="1" kern="1200" dirty="0">
                <a:solidFill>
                  <a:schemeClr val="tx1"/>
                </a:solidFill>
                <a:effectLst/>
                <a:latin typeface="+mn-lt"/>
                <a:ea typeface="+mn-ea"/>
                <a:cs typeface="+mn-cs"/>
              </a:rPr>
              <a:t>The label</a:t>
            </a:r>
            <a:endParaRPr lang="fr-BE"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Inputs from the </a:t>
            </a:r>
            <a:r>
              <a:rPr lang="en-GB" sz="1200" i="1" kern="1200" dirty="0" err="1">
                <a:solidFill>
                  <a:schemeClr val="tx1"/>
                </a:solidFill>
                <a:effectLst/>
                <a:latin typeface="+mn-lt"/>
                <a:ea typeface="+mn-ea"/>
                <a:cs typeface="+mn-cs"/>
              </a:rPr>
              <a:t>Youthlab</a:t>
            </a:r>
            <a:r>
              <a:rPr lang="en-GB" sz="1200" kern="1200" dirty="0">
                <a:solidFill>
                  <a:schemeClr val="tx1"/>
                </a:solidFill>
                <a:effectLst/>
                <a:latin typeface="+mn-lt"/>
                <a:ea typeface="+mn-ea"/>
                <a:cs typeface="+mn-cs"/>
              </a:rPr>
              <a:t> training in Belgium. Howard S. Becker developed in 1963 in </a:t>
            </a:r>
            <a:r>
              <a:rPr lang="en-GB" sz="1200" i="1" kern="1200" dirty="0">
                <a:solidFill>
                  <a:schemeClr val="tx1"/>
                </a:solidFill>
                <a:effectLst/>
                <a:latin typeface="+mn-lt"/>
                <a:ea typeface="+mn-ea"/>
                <a:cs typeface="+mn-cs"/>
              </a:rPr>
              <a:t>Outsider </a:t>
            </a:r>
            <a:r>
              <a:rPr lang="en-GB" sz="1200" kern="1200" dirty="0">
                <a:solidFill>
                  <a:schemeClr val="tx1"/>
                </a:solidFill>
                <a:effectLst/>
                <a:latin typeface="+mn-lt"/>
                <a:ea typeface="+mn-ea"/>
                <a:cs typeface="+mn-cs"/>
              </a:rPr>
              <a:t>the Labelling theory. When a behaviour is defined as 'abnormal', the person is subject to a labelling process that contributes to the construction of their identity.  When a child is suspected, accused or convicted for a crime, this ‘abnormal’ behaviour can have a huge influence on the construction of his/her identity. He/she might be labelled as a ‘delinquent’, he/she might also label himself/herself as such and through a process of appropriation. In other words, this label modify the individual’s self-concept and change the way others respond to the labelled person. H.S. Becker also says that treating a person who is deviant in one aspect as if he or she were deviant in all aspects is to utter a </a:t>
            </a:r>
            <a:r>
              <a:rPr lang="en-GB" sz="1200" u="sng" kern="1200" dirty="0">
                <a:solidFill>
                  <a:schemeClr val="tx1"/>
                </a:solidFill>
                <a:effectLst/>
                <a:latin typeface="+mn-lt"/>
                <a:ea typeface="+mn-ea"/>
                <a:cs typeface="+mn-cs"/>
              </a:rPr>
              <a:t>self-fulfilling prophecy</a:t>
            </a:r>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lvl="0"/>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46261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BE" sz="1200" kern="1200" dirty="0">
                <a:solidFill>
                  <a:schemeClr val="tx1"/>
                </a:solidFill>
                <a:effectLst/>
                <a:latin typeface="+mn-lt"/>
                <a:ea typeface="+mn-ea"/>
                <a:cs typeface="+mn-cs"/>
              </a:rPr>
              <a:t>2.</a:t>
            </a:r>
            <a:r>
              <a:rPr lang="fr-BE" sz="120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Setting a positive framework for the </a:t>
            </a:r>
            <a:r>
              <a:rPr lang="en-GB" sz="1200" b="1" kern="1200" dirty="0" err="1">
                <a:solidFill>
                  <a:schemeClr val="tx1"/>
                </a:solidFill>
                <a:effectLst/>
                <a:latin typeface="+mn-lt"/>
                <a:ea typeface="+mn-ea"/>
                <a:cs typeface="+mn-cs"/>
              </a:rPr>
              <a:t>the</a:t>
            </a:r>
            <a:r>
              <a:rPr lang="en-GB" sz="1200" b="1" kern="1200" dirty="0">
                <a:solidFill>
                  <a:schemeClr val="tx1"/>
                </a:solidFill>
                <a:effectLst/>
                <a:latin typeface="+mn-lt"/>
                <a:ea typeface="+mn-ea"/>
                <a:cs typeface="+mn-cs"/>
              </a:rPr>
              <a:t> interaction</a:t>
            </a:r>
            <a:endParaRPr lang="fr-BE"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interaction between a lawyer and a child is very much influenced by the setting, the framework. What we are referring to here when we say “framework of the interaction” is: the setting of the scene (2.1), the importance of a trusting relationship between the child and the lawyer (2.2), a good environment (2.3) and confidentiality (2.4).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2.1. </a:t>
            </a:r>
            <a:r>
              <a:rPr lang="en-GB" sz="1200" b="1" kern="1200" dirty="0">
                <a:solidFill>
                  <a:schemeClr val="tx1"/>
                </a:solidFill>
                <a:effectLst/>
                <a:latin typeface="+mn-lt"/>
                <a:ea typeface="+mn-ea"/>
                <a:cs typeface="+mn-cs"/>
              </a:rPr>
              <a:t>The setting of the interaction</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Extracts of the Fair Trial Manual, Advancing the Defence Rights of Children Manual for Practitioners, page 56 – 58:</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order to have an effective working relationship with child clients and engage in meaningful conversation, it is important that the lawyer’s interactions with the child begin on a positive note. (…)</a:t>
            </a:r>
            <a:endParaRPr lang="fr-B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Explaining the purpose and ground rules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Lawyers should be aware that their initial interactions with their child client set the tone for the whole conversation, and so it is important to make a good impression. Lawyers should introduce themselves, explain their role and what they expect from the child. It is also important to let the child know why the information is needed, and why that information has to be as accurate and detailed as possible. Lawyers should also try to establish a few ground rules so as to ensure that the information they get from their child client is as helpful and reliable as possible. (Research has shown that using these ground rules will increase the reliability of the answers given by children (</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 Lamb et al., 2008).</a:t>
            </a:r>
            <a:endParaRPr lang="fr-BE"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ground rules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conversational rule requires the lawyer to explain to the child that they was not present when the alleged offence happened, and that the child should give an as detailed as possible account of what happened. The child should be encouraged to recall the events freely, as this ensures a more accurate and reliable account from the child.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Secondly, the lawyer should explain to the child that they can respond to questions by saying, ‘</a:t>
            </a:r>
            <a:r>
              <a:rPr lang="en-US" sz="1200" i="1" kern="1200" dirty="0">
                <a:solidFill>
                  <a:schemeClr val="tx1"/>
                </a:solidFill>
                <a:effectLst/>
                <a:latin typeface="+mn-lt"/>
                <a:ea typeface="+mn-ea"/>
                <a:cs typeface="+mn-cs"/>
              </a:rPr>
              <a:t>I don’t know’</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 don’t remember</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I don’t understand</a:t>
            </a:r>
            <a:r>
              <a:rPr lang="en-US" sz="1200" kern="1200" dirty="0">
                <a:solidFill>
                  <a:schemeClr val="tx1"/>
                </a:solidFill>
                <a:effectLst/>
                <a:latin typeface="+mn-lt"/>
                <a:ea typeface="+mn-ea"/>
                <a:cs typeface="+mn-cs"/>
              </a:rPr>
              <a:t>’. (Lamb et al., 2008.) The lawyer should also clarify to the child that they should correct them if they have misunderstood something. Younger children tend to find it particularly difficult to acknowledge that they do not know the answer to a question. This might be because they are regularly expected to know the right answer to questions asked by the teacher in school. Children may also equate not being able to answer a question with failure. Research shows that when children practice saying ‘</a:t>
            </a:r>
            <a:r>
              <a:rPr lang="en-US" sz="1200" i="1" kern="1200" dirty="0">
                <a:solidFill>
                  <a:schemeClr val="tx1"/>
                </a:solidFill>
                <a:effectLst/>
                <a:latin typeface="+mn-lt"/>
                <a:ea typeface="+mn-ea"/>
                <a:cs typeface="+mn-cs"/>
              </a:rPr>
              <a:t>I don’t know</a:t>
            </a:r>
            <a:r>
              <a:rPr lang="en-US" sz="1200" kern="1200" dirty="0">
                <a:solidFill>
                  <a:schemeClr val="tx1"/>
                </a:solidFill>
                <a:effectLst/>
                <a:latin typeface="+mn-lt"/>
                <a:ea typeface="+mn-ea"/>
                <a:cs typeface="+mn-cs"/>
              </a:rPr>
              <a:t>’, it helps them admit that they do not know or understand something during the conversation. Simply telling a child that they can say ‘</a:t>
            </a:r>
            <a:r>
              <a:rPr lang="en-US" sz="1200" i="1" kern="1200" dirty="0">
                <a:solidFill>
                  <a:schemeClr val="tx1"/>
                </a:solidFill>
                <a:effectLst/>
                <a:latin typeface="+mn-lt"/>
                <a:ea typeface="+mn-ea"/>
                <a:cs typeface="+mn-cs"/>
              </a:rPr>
              <a:t>I don’t know’ </a:t>
            </a:r>
            <a:r>
              <a:rPr lang="en-US" sz="1200" kern="1200" dirty="0">
                <a:solidFill>
                  <a:schemeClr val="tx1"/>
                </a:solidFill>
                <a:effectLst/>
                <a:latin typeface="+mn-lt"/>
                <a:ea typeface="+mn-ea"/>
                <a:cs typeface="+mn-cs"/>
              </a:rPr>
              <a:t>is not enough for them to actually do so during the conversation.( </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a:t>
            </a:r>
          </a:p>
          <a:p>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Tip - </a:t>
            </a:r>
            <a:r>
              <a:rPr lang="en-US" sz="1200" b="1" kern="1200" dirty="0">
                <a:solidFill>
                  <a:schemeClr val="tx1"/>
                </a:solidFill>
                <a:effectLst/>
                <a:latin typeface="+mn-lt"/>
                <a:ea typeface="+mn-ea"/>
                <a:cs typeface="+mn-cs"/>
              </a:rPr>
              <a:t>Lawyers may wish to ask a few unanswerable questions to their child clients so that they can practice saying ‘I don’t know’</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common mistake is asking the same question twice. The child may try to give a different answer to the same question if it is asked again, because they might think they gave the wrong answer initially. This could create confusion and harm the consistency of their story. This problem will be even more apparent when closed-ended questions are asked (see below for more information on suggestibility and conversation techniques).</a:t>
            </a:r>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486110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u="sng" kern="1200" dirty="0">
                <a:solidFill>
                  <a:schemeClr val="tx1"/>
                </a:solidFill>
                <a:effectLst/>
                <a:latin typeface="+mn-lt"/>
                <a:ea typeface="+mn-ea"/>
                <a:cs typeface="+mn-cs"/>
              </a:rPr>
              <a:t>Conversational ground rules are not always easy to explain, but here are some suggestions as to how they could be explained to children: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Promoting accuracy, completeness, honesty: ‘‘</a:t>
            </a:r>
            <a:r>
              <a:rPr lang="en-US" sz="1200" i="1" kern="1200" dirty="0">
                <a:solidFill>
                  <a:schemeClr val="tx1"/>
                </a:solidFill>
                <a:effectLst/>
                <a:latin typeface="+mn-lt"/>
                <a:ea typeface="+mn-ea"/>
                <a:cs typeface="+mn-cs"/>
              </a:rPr>
              <a:t>Tell me everything you remember, from beginning to end, even the little things you think are not very important. Do not make anything up.</a:t>
            </a:r>
            <a:r>
              <a:rPr lang="en-US" sz="1200" kern="1200" dirty="0">
                <a:solidFill>
                  <a:schemeClr val="tx1"/>
                </a:solidFill>
                <a:effectLst/>
                <a:latin typeface="+mn-lt"/>
                <a:ea typeface="+mn-ea"/>
                <a:cs typeface="+mn-cs"/>
              </a:rPr>
              <a:t>’’ Explain that you were not there and that you do not know what happened.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Instructing children to say, ‘</a:t>
            </a:r>
            <a:r>
              <a:rPr lang="en-US" sz="1200" i="1" kern="1200" dirty="0">
                <a:solidFill>
                  <a:schemeClr val="tx1"/>
                </a:solidFill>
                <a:effectLst/>
                <a:latin typeface="+mn-lt"/>
                <a:ea typeface="+mn-ea"/>
                <a:cs typeface="+mn-cs"/>
              </a:rPr>
              <a:t>I don’t know</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you don’t know an answer, tell me you don’t know. Don’t guess. Don’t make up anything if you’re not true. But if you know the answer, tell the answer. </a:t>
            </a:r>
            <a:r>
              <a:rPr lang="en-US" sz="1200" kern="1200" dirty="0">
                <a:solidFill>
                  <a:schemeClr val="tx1"/>
                </a:solidFill>
                <a:effectLst/>
                <a:latin typeface="+mn-lt"/>
                <a:ea typeface="+mn-ea"/>
                <a:cs typeface="+mn-cs"/>
              </a:rPr>
              <a:t>A way to practice this with children is to ask: ‘</a:t>
            </a:r>
            <a:r>
              <a:rPr lang="en-US" sz="1200" i="1" kern="1200" dirty="0">
                <a:solidFill>
                  <a:schemeClr val="tx1"/>
                </a:solidFill>
                <a:effectLst/>
                <a:latin typeface="+mn-lt"/>
                <a:ea typeface="+mn-ea"/>
                <a:cs typeface="+mn-cs"/>
              </a:rPr>
              <a:t>Do you remember my name?</a:t>
            </a:r>
            <a:r>
              <a:rPr lang="en-US" sz="1200" kern="1200" dirty="0">
                <a:solidFill>
                  <a:schemeClr val="tx1"/>
                </a:solidFill>
                <a:effectLst/>
                <a:latin typeface="+mn-lt"/>
                <a:ea typeface="+mn-ea"/>
                <a:cs typeface="+mn-cs"/>
              </a:rPr>
              <a:t>’ If they do not know (which will happen quite often), they will say ‘</a:t>
            </a:r>
            <a:r>
              <a:rPr lang="en-US" sz="1200" i="1" kern="1200" dirty="0">
                <a:solidFill>
                  <a:schemeClr val="tx1"/>
                </a:solidFill>
                <a:effectLst/>
                <a:latin typeface="+mn-lt"/>
                <a:ea typeface="+mn-ea"/>
                <a:cs typeface="+mn-cs"/>
              </a:rPr>
              <a:t>I don’t know’ </a:t>
            </a:r>
            <a:r>
              <a:rPr lang="en-US" sz="1200" kern="1200" dirty="0">
                <a:solidFill>
                  <a:schemeClr val="tx1"/>
                </a:solidFill>
                <a:effectLst/>
                <a:latin typeface="+mn-lt"/>
                <a:ea typeface="+mn-ea"/>
                <a:cs typeface="+mn-cs"/>
              </a:rPr>
              <a:t>without feeling too bad about it. It can be helpful to show that not knowing the answer is not a problem.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Instructing children to say ‘’I don’t understand’’: ‘’</a:t>
            </a:r>
            <a:r>
              <a:rPr lang="en-US" sz="1200" i="1" kern="1200" dirty="0">
                <a:solidFill>
                  <a:schemeClr val="tx1"/>
                </a:solidFill>
                <a:effectLst/>
                <a:latin typeface="+mn-lt"/>
                <a:ea typeface="+mn-ea"/>
                <a:cs typeface="+mn-cs"/>
              </a:rPr>
              <a:t>I’m going to ask you some questions. Some of the questions will be easy to understand and some questions might be hard to understand. If you hear a question you do not understand, tell me that you do not understand the question. Say ‘I don’t understand,’ ‘I don’t know what you mean,’ or ‘I don’t get it.’ I will ask you the question again in other words.</a:t>
            </a:r>
            <a:r>
              <a:rPr lang="en-US" sz="1200" kern="1200" dirty="0">
                <a:solidFill>
                  <a:schemeClr val="tx1"/>
                </a:solidFill>
                <a:effectLst/>
                <a:latin typeface="+mn-lt"/>
                <a:ea typeface="+mn-ea"/>
                <a:cs typeface="+mn-cs"/>
              </a:rPr>
              <a:t>’ Another way of explaining this is to ask the child ‘</a:t>
            </a:r>
            <a:r>
              <a:rPr lang="en-US" sz="1200" i="1" kern="1200" dirty="0">
                <a:solidFill>
                  <a:schemeClr val="tx1"/>
                </a:solidFill>
                <a:effectLst/>
                <a:latin typeface="+mn-lt"/>
                <a:ea typeface="+mn-ea"/>
                <a:cs typeface="+mn-cs"/>
              </a:rPr>
              <a:t>What is your domicile?</a:t>
            </a:r>
            <a:r>
              <a:rPr lang="en-US" sz="1200" kern="1200" dirty="0">
                <a:solidFill>
                  <a:schemeClr val="tx1"/>
                </a:solidFill>
                <a:effectLst/>
                <a:latin typeface="+mn-lt"/>
                <a:ea typeface="+mn-ea"/>
                <a:cs typeface="+mn-cs"/>
              </a:rPr>
              <a:t>’ Most children will not understand what did means and will say they don’t understand, which will show the child that it is good to ask for clarification.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Warning children about misleading questions: ’</a:t>
            </a:r>
            <a:r>
              <a:rPr lang="en-US" sz="1200" i="1" kern="1200" dirty="0">
                <a:solidFill>
                  <a:schemeClr val="tx1"/>
                </a:solidFill>
                <a:effectLst/>
                <a:latin typeface="+mn-lt"/>
                <a:ea typeface="+mn-ea"/>
                <a:cs typeface="+mn-cs"/>
              </a:rPr>
              <a:t>Sometimes I may put my guess into a question or I may make a mistake. Tell me if I am wrong. I don’t know what happened. I want to know what you think. It is important for you to tell me if I make a mistake or say something wrong. I want to understand correctly.</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Telling children that the interviewer cannot help answer questions: ‘</a:t>
            </a:r>
            <a:r>
              <a:rPr lang="en-US" sz="1200" i="1" kern="1200" dirty="0">
                <a:solidFill>
                  <a:schemeClr val="tx1"/>
                </a:solidFill>
                <a:effectLst/>
                <a:latin typeface="+mn-lt"/>
                <a:ea typeface="+mn-ea"/>
                <a:cs typeface="+mn-cs"/>
              </a:rPr>
              <a:t>I don’t know what’s happened to you or what happened in your family. I won’t be able to help you answer the questions.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When I ask a question for the second time, it is not because the answer is wrong, but because I forgot the answer or didn’t understand the answer’</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pPr lvl="0"/>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en-GB" dirty="0"/>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092918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US" sz="1200" b="1" u="sng" kern="1200" dirty="0">
                <a:solidFill>
                  <a:schemeClr val="tx1"/>
                </a:solidFill>
                <a:effectLst/>
                <a:latin typeface="+mn-lt"/>
                <a:ea typeface="+mn-ea"/>
                <a:cs typeface="+mn-cs"/>
              </a:rPr>
              <a:t>2.2.</a:t>
            </a:r>
            <a:r>
              <a:rPr lang="en-US" sz="1200" b="1" u="sng" kern="1200" baseline="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Trusting relationship and non-judgmental attitude</a:t>
            </a:r>
            <a:endParaRPr lang="fr-B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 a collaborative relationship can be challenging as very often children, particularly adolescents, are </a:t>
            </a:r>
            <a:r>
              <a:rPr lang="en-US" sz="1200" b="1" kern="1200" dirty="0">
                <a:solidFill>
                  <a:schemeClr val="tx1"/>
                </a:solidFill>
                <a:effectLst/>
                <a:latin typeface="+mn-lt"/>
                <a:ea typeface="+mn-ea"/>
                <a:cs typeface="+mn-cs"/>
              </a:rPr>
              <a:t>skeptical</a:t>
            </a:r>
            <a:r>
              <a:rPr lang="en-US" sz="1200" kern="1200" dirty="0">
                <a:solidFill>
                  <a:schemeClr val="tx1"/>
                </a:solidFill>
                <a:effectLst/>
                <a:latin typeface="+mn-lt"/>
                <a:ea typeface="+mn-ea"/>
                <a:cs typeface="+mn-cs"/>
              </a:rPr>
              <a:t> about a lawyer’s loyalty or competence. In this case, it may take time for the child to gain trust in the lawyer, something that may not be available within the proceedings or to the lawyer. A trust-based relationship </a:t>
            </a:r>
            <a:r>
              <a:rPr lang="en-US" sz="1200" b="1" kern="1200" dirty="0">
                <a:solidFill>
                  <a:schemeClr val="tx1"/>
                </a:solidFill>
                <a:effectLst/>
                <a:latin typeface="+mn-lt"/>
                <a:ea typeface="+mn-ea"/>
                <a:cs typeface="+mn-cs"/>
              </a:rPr>
              <a:t>decreases the child’s psychological tension, motivates them to collaborate and increases the chances of a better </a:t>
            </a:r>
            <a:r>
              <a:rPr lang="en-US" sz="1200" b="1" kern="1200" dirty="0" err="1">
                <a:solidFill>
                  <a:schemeClr val="tx1"/>
                </a:solidFill>
                <a:effectLst/>
                <a:latin typeface="+mn-lt"/>
                <a:ea typeface="+mn-ea"/>
                <a:cs typeface="+mn-cs"/>
              </a:rPr>
              <a:t>defence</a:t>
            </a:r>
            <a:r>
              <a:rPr lang="en-US" sz="1200" kern="1200" dirty="0">
                <a:solidFill>
                  <a:schemeClr val="tx1"/>
                </a:solidFill>
                <a:effectLst/>
                <a:latin typeface="+mn-lt"/>
                <a:ea typeface="+mn-ea"/>
                <a:cs typeface="+mn-cs"/>
              </a:rPr>
              <a:t>.</a:t>
            </a:r>
            <a:endParaRPr lang="fr-BE"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Extract of the Fair Trial manual page 58 and 59:</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making introductions and establishing the ground rules, lawyers should try to build rapport with their clients. In other words, a brief emotional bond should be formed between the lawyer and the child. (Lamb et al., 2008).</a:t>
            </a:r>
            <a:r>
              <a:rPr lang="en-US" sz="8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Building rapport helps to create a more relaxed and supportive environment, which enables lawyers to get to know their client better. Lawyers might find it challenging to establish rapport with children, who are often </a:t>
            </a:r>
            <a:r>
              <a:rPr lang="en-US" sz="1200" b="1" kern="1200" dirty="0">
                <a:solidFill>
                  <a:schemeClr val="tx1"/>
                </a:solidFill>
                <a:effectLst/>
                <a:latin typeface="+mn-lt"/>
                <a:ea typeface="+mn-ea"/>
                <a:cs typeface="+mn-cs"/>
              </a:rPr>
              <a:t>reluctant to ‘</a:t>
            </a:r>
            <a:r>
              <a:rPr lang="en-US" sz="1200" b="1" i="1" kern="1200" dirty="0">
                <a:solidFill>
                  <a:schemeClr val="tx1"/>
                </a:solidFill>
                <a:effectLst/>
                <a:latin typeface="+mn-lt"/>
                <a:ea typeface="+mn-ea"/>
                <a:cs typeface="+mn-cs"/>
              </a:rPr>
              <a:t>open up</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adults.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Lawyers should be careful not to come across as judgmental when speaking to children. </a:t>
            </a:r>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non-judgmental attitude</a:t>
            </a:r>
            <a:r>
              <a:rPr lang="en-GB" sz="1200" kern="1200" dirty="0">
                <a:solidFill>
                  <a:schemeClr val="tx1"/>
                </a:solidFill>
                <a:effectLst/>
                <a:latin typeface="+mn-lt"/>
                <a:ea typeface="+mn-ea"/>
                <a:cs typeface="+mn-cs"/>
              </a:rPr>
              <a:t> requires a critical examination of one’s own beliefs, and acknowledging that those beliefs might not be universally shared. (Grant et al., 2008.) This means that you should listen more than you speak, so that the child is able to share their thoughts and feelings. (American Psychological Association, 2002.). Listening non-judgmentally enables the child to realise that their opinion is valued, which in turn increases their trust in the adult. (American Psychological Association, 2002)”</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Extract of the LA Child Guidelines, page 54 (</a:t>
            </a:r>
            <a:r>
              <a:rPr lang="en-US" sz="1200" u="sng" kern="1200" dirty="0">
                <a:solidFill>
                  <a:schemeClr val="tx1"/>
                </a:solidFill>
                <a:effectLst/>
                <a:latin typeface="+mn-lt"/>
                <a:ea typeface="+mn-ea"/>
                <a:cs typeface="+mn-cs"/>
                <a:hlinkClick r:id="rId3"/>
              </a:rPr>
              <a:t>https://lachild.eu/wp-content/uploads/2021/10/LA-CHILD_EN_LowRes.pdf</a:t>
            </a:r>
            <a:r>
              <a:rPr lang="en-US" sz="1200" kern="1200" dirty="0">
                <a:solidFill>
                  <a:schemeClr val="tx1"/>
                </a:solidFill>
                <a:effectLst/>
                <a:latin typeface="+mn-lt"/>
                <a:ea typeface="+mn-ea"/>
                <a:cs typeface="+mn-cs"/>
              </a:rPr>
              <a:t> )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ʺA crucial component of a collaborative relationship is the creating a sense of </a:t>
            </a:r>
            <a:r>
              <a:rPr lang="en-US" sz="1200" b="1" kern="1200" dirty="0">
                <a:solidFill>
                  <a:schemeClr val="tx1"/>
                </a:solidFill>
                <a:effectLst/>
                <a:latin typeface="+mn-lt"/>
                <a:ea typeface="+mn-ea"/>
                <a:cs typeface="+mn-cs"/>
              </a:rPr>
              <a:t>emotional safety</a:t>
            </a:r>
            <a:r>
              <a:rPr lang="en-US" sz="1200" kern="1200" dirty="0">
                <a:solidFill>
                  <a:schemeClr val="tx1"/>
                </a:solidFill>
                <a:effectLst/>
                <a:latin typeface="+mn-lt"/>
                <a:ea typeface="+mn-ea"/>
                <a:cs typeface="+mn-cs"/>
              </a:rPr>
              <a:t>, which develops through: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Trust: a child needs to have trust in their lawyer. Therefore, you should not lie or mislead the child, or make promises that you cannot maintain.</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Honesty: tell the child the truth in an age-appropriate way, for example when he/she wants to know what you will do with the acquired information. Be mindful that children are usually very good at reading between the lines, and they will not trust you if you evade questions.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Clarity: if the child asks questions, (for example about friends, or family) give detailed answers in language the child can understand. </a:t>
            </a:r>
            <a:endParaRPr lang="fr-BE"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Openness: be open to the child’s experience. Children will not usually invent false details about their story but sometimes they might have various reasons to do so (e.g. to protect a friend or a family member).</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Mitchel. (2004). Let’s Talk: Developing effective communication with child victims of abuse and human trafficking. Practical handbook for social workers, police, and other professionals. UNMIK, Government of Kosovo, UNICEF, page 33)</a:t>
            </a:r>
            <a:endParaRPr lang="fr-BE"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elements also help to build this relationship of trust with the child: </a:t>
            </a:r>
            <a:endParaRPr lang="fr-BE"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Demonstrate an interest</a:t>
            </a:r>
            <a:r>
              <a:rPr lang="en-US" sz="1200" kern="1200" dirty="0">
                <a:solidFill>
                  <a:schemeClr val="tx1"/>
                </a:solidFill>
                <a:effectLst/>
                <a:latin typeface="+mn-lt"/>
                <a:ea typeface="+mn-ea"/>
                <a:cs typeface="+mn-cs"/>
              </a:rPr>
              <a:t> in the child and his/her situation;</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far as possible, the child should be assisted by the </a:t>
            </a:r>
            <a:r>
              <a:rPr lang="en-US" sz="1200" b="1" kern="1200" dirty="0">
                <a:solidFill>
                  <a:schemeClr val="tx1"/>
                </a:solidFill>
                <a:effectLst/>
                <a:latin typeface="+mn-lt"/>
                <a:ea typeface="+mn-ea"/>
                <a:cs typeface="+mn-cs"/>
              </a:rPr>
              <a:t>same </a:t>
            </a:r>
            <a:r>
              <a:rPr lang="en-US" sz="1200" b="1" kern="1200" dirty="0" err="1">
                <a:solidFill>
                  <a:schemeClr val="tx1"/>
                </a:solidFill>
                <a:effectLst/>
                <a:latin typeface="+mn-lt"/>
                <a:ea typeface="+mn-ea"/>
                <a:cs typeface="+mn-cs"/>
              </a:rPr>
              <a:t>defence</a:t>
            </a:r>
            <a:r>
              <a:rPr lang="en-US" sz="1200" b="1" kern="1200" dirty="0">
                <a:solidFill>
                  <a:schemeClr val="tx1"/>
                </a:solidFill>
                <a:effectLst/>
                <a:latin typeface="+mn-lt"/>
                <a:ea typeface="+mn-ea"/>
                <a:cs typeface="+mn-cs"/>
              </a:rPr>
              <a:t> lawye</a:t>
            </a:r>
            <a:r>
              <a:rPr lang="en-US" sz="1200" kern="1200" dirty="0">
                <a:solidFill>
                  <a:schemeClr val="tx1"/>
                </a:solidFill>
                <a:effectLst/>
                <a:latin typeface="+mn-lt"/>
                <a:ea typeface="+mn-ea"/>
                <a:cs typeface="+mn-cs"/>
              </a:rPr>
              <a:t>r from the beginning to the end of the legal process;</a:t>
            </a:r>
            <a:endParaRPr lang="fr-BE"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Understanding the role</a:t>
            </a:r>
            <a:r>
              <a:rPr lang="en-US" sz="1200" kern="1200" dirty="0">
                <a:solidFill>
                  <a:schemeClr val="tx1"/>
                </a:solidFill>
                <a:effectLst/>
                <a:latin typeface="+mn-lt"/>
                <a:ea typeface="+mn-ea"/>
                <a:cs typeface="+mn-cs"/>
              </a:rPr>
              <a:t> of the lawyer.</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626857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US" sz="1200" b="1" kern="1200" dirty="0">
                <a:solidFill>
                  <a:schemeClr val="tx1"/>
                </a:solidFill>
                <a:effectLst/>
                <a:latin typeface="+mn-lt"/>
                <a:ea typeface="+mn-ea"/>
                <a:cs typeface="+mn-cs"/>
              </a:rPr>
              <a:t>2.3. Environment</a:t>
            </a:r>
            <a:endParaRPr lang="fr-B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Fair Trial manual, page 57: “Conversations should take place in a </a:t>
            </a:r>
            <a:r>
              <a:rPr lang="en-US" sz="1200" b="1" kern="1200" dirty="0">
                <a:solidFill>
                  <a:schemeClr val="tx1"/>
                </a:solidFill>
                <a:effectLst/>
                <a:latin typeface="+mn-lt"/>
                <a:ea typeface="+mn-ea"/>
                <a:cs typeface="+mn-cs"/>
              </a:rPr>
              <a:t>relaxed and supportive environment</a:t>
            </a:r>
            <a:r>
              <a:rPr lang="en-US" sz="1200" kern="1200" dirty="0">
                <a:solidFill>
                  <a:schemeClr val="tx1"/>
                </a:solidFill>
                <a:effectLst/>
                <a:latin typeface="+mn-lt"/>
                <a:ea typeface="+mn-ea"/>
                <a:cs typeface="+mn-cs"/>
              </a:rPr>
              <a:t>, which should be, as far as possible, </a:t>
            </a:r>
            <a:r>
              <a:rPr lang="en-US" sz="1200" b="1" kern="1200" dirty="0">
                <a:solidFill>
                  <a:schemeClr val="tx1"/>
                </a:solidFill>
                <a:effectLst/>
                <a:latin typeface="+mn-lt"/>
                <a:ea typeface="+mn-ea"/>
                <a:cs typeface="+mn-cs"/>
              </a:rPr>
              <a:t>free of distractions</a:t>
            </a:r>
            <a:r>
              <a:rPr lang="en-US" sz="1200" kern="1200" dirty="0">
                <a:solidFill>
                  <a:schemeClr val="tx1"/>
                </a:solidFill>
                <a:effectLst/>
                <a:latin typeface="+mn-lt"/>
                <a:ea typeface="+mn-ea"/>
                <a:cs typeface="+mn-cs"/>
              </a:rPr>
              <a:t> (for example, other people present in, or entering the area, noise, incoming phone calls). A distraction-free environment will help the child to open up more easily, as they will be able to pay better attention, remember and retrieve information better, and be more accurate in their responses. (Lamb et al., 2008.).”</a:t>
            </a:r>
            <a:endParaRPr lang="fr-BE" sz="1200" kern="1200" dirty="0">
              <a:solidFill>
                <a:schemeClr val="tx1"/>
              </a:solidFill>
              <a:effectLst/>
              <a:latin typeface="+mn-lt"/>
              <a:ea typeface="+mn-ea"/>
              <a:cs typeface="+mn-cs"/>
            </a:endParaRP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2.4. Confidentiality </a:t>
            </a:r>
            <a:endParaRPr lang="fr-B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Extracts of the Fair Trial Manual, page 59:</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“Assuring the child that the information </a:t>
            </a:r>
            <a:r>
              <a:rPr lang="en-US" sz="1200" b="1" kern="1200" dirty="0">
                <a:solidFill>
                  <a:schemeClr val="tx1"/>
                </a:solidFill>
                <a:effectLst/>
                <a:latin typeface="+mn-lt"/>
                <a:ea typeface="+mn-ea"/>
                <a:cs typeface="+mn-cs"/>
              </a:rPr>
              <a:t>will be treated confidentially will help the child feel safer and enable them to speak more freely to their lawyers </a:t>
            </a:r>
            <a:r>
              <a:rPr lang="en-US" sz="1200" kern="1200" dirty="0">
                <a:solidFill>
                  <a:schemeClr val="tx1"/>
                </a:solidFill>
                <a:effectLst/>
                <a:latin typeface="+mn-lt"/>
                <a:ea typeface="+mn-ea"/>
                <a:cs typeface="+mn-cs"/>
              </a:rPr>
              <a:t>(Research on healthcare shows that children are more willing to disclose sensitive information when a health visit is started with a brief discussion about confidentiality (Grant et al., 2008).</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Studies show that </a:t>
            </a:r>
            <a:r>
              <a:rPr lang="en-US" sz="1200" b="1" kern="1200" dirty="0">
                <a:solidFill>
                  <a:schemeClr val="tx1"/>
                </a:solidFill>
                <a:effectLst/>
                <a:latin typeface="+mn-lt"/>
                <a:ea typeface="+mn-ea"/>
                <a:cs typeface="+mn-cs"/>
              </a:rPr>
              <a:t>the responses children give are influenced by the presence of others</a:t>
            </a:r>
            <a:r>
              <a:rPr lang="en-US" sz="1200" kern="1200" dirty="0">
                <a:solidFill>
                  <a:schemeClr val="tx1"/>
                </a:solidFill>
                <a:effectLst/>
                <a:latin typeface="+mn-lt"/>
                <a:ea typeface="+mn-ea"/>
                <a:cs typeface="+mn-cs"/>
              </a:rPr>
              <a:t>. They could, for example, be reluctant to accuse adults or their peers in their presence, or they might look for cues from adults when providing answers. Parents may help children to overcome these difficulties, but this depends on the nature of the relationship between the parent and child, and the kind of support the parent provides. (</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Sensitive issues may need to be discussed alone with the child in the absence of their </a:t>
            </a:r>
            <a:r>
              <a:rPr lang="en-US" sz="1200" b="1" kern="1200" dirty="0">
                <a:solidFill>
                  <a:schemeClr val="tx1"/>
                </a:solidFill>
                <a:effectLst/>
                <a:latin typeface="+mn-lt"/>
                <a:ea typeface="+mn-ea"/>
                <a:cs typeface="+mn-cs"/>
              </a:rPr>
              <a:t>parents</a:t>
            </a:r>
            <a:r>
              <a:rPr lang="en-US" sz="1200" kern="1200" dirty="0">
                <a:solidFill>
                  <a:schemeClr val="tx1"/>
                </a:solidFill>
                <a:effectLst/>
                <a:latin typeface="+mn-lt"/>
                <a:ea typeface="+mn-ea"/>
                <a:cs typeface="+mn-cs"/>
              </a:rPr>
              <a:t>. When parents are present, a child may try to conceal information that might upset the parents or that will change their perception of their child. Lawyers may wish to overcome this problem by speaking to the child alone and assuring them that they do not need to disclose everything to their parents. In the context of a court hearing however, this could be more difficult. The lawyer may need to inform the judge about the difficulties the child might have in discussing certain aspects of the offence in the presence of their parents, and to ask them to be excluded from the courtroom. It is also important to </a:t>
            </a:r>
            <a:r>
              <a:rPr lang="en-US" sz="1200" b="1" kern="1200" dirty="0">
                <a:solidFill>
                  <a:schemeClr val="tx1"/>
                </a:solidFill>
                <a:effectLst/>
                <a:latin typeface="+mn-lt"/>
                <a:ea typeface="+mn-ea"/>
                <a:cs typeface="+mn-cs"/>
              </a:rPr>
              <a:t>discuss with the child which information will be given to parents when they return, how the conversation can be summarized, and what information will be kept confidential</a:t>
            </a:r>
            <a:r>
              <a:rPr lang="en-US" sz="1200" kern="1200" dirty="0">
                <a:solidFill>
                  <a:schemeClr val="tx1"/>
                </a:solidFill>
                <a:effectLst/>
                <a:latin typeface="+mn-lt"/>
                <a:ea typeface="+mn-ea"/>
                <a:cs typeface="+mn-cs"/>
              </a:rPr>
              <a:t>. (Grant et al., 2008.)”</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242713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1" i="1" dirty="0" err="1"/>
              <a:t>What’s</a:t>
            </a:r>
            <a:r>
              <a:rPr lang="fr-BE" sz="1200" b="1" i="1" dirty="0"/>
              <a:t> the </a:t>
            </a:r>
            <a:r>
              <a:rPr lang="fr-BE" sz="1200" b="1" i="1" dirty="0" err="1"/>
              <a:t>problem</a:t>
            </a:r>
            <a:r>
              <a:rPr lang="fr-BE" sz="1200" b="1" i="1" dirty="0"/>
              <a:t> </a:t>
            </a:r>
            <a:r>
              <a:rPr lang="fr-BE" sz="1200" b="1" i="1" dirty="0" err="1"/>
              <a:t>with</a:t>
            </a:r>
            <a:r>
              <a:rPr lang="fr-BE" sz="1200" b="1" i="1" dirty="0"/>
              <a:t> the </a:t>
            </a:r>
            <a:r>
              <a:rPr lang="fr-BE" sz="1200" b="1" i="1" dirty="0" err="1"/>
              <a:t>following</a:t>
            </a:r>
            <a:r>
              <a:rPr lang="fr-BE" sz="1200" b="1" i="1" dirty="0"/>
              <a:t> sentences?</a:t>
            </a:r>
            <a:endParaRPr lang="fr-BE" sz="1200" b="1" dirty="0"/>
          </a:p>
          <a:p>
            <a:pPr lvl="0"/>
            <a:endParaRPr lang="fr-BE" sz="1200" b="1" kern="1200" dirty="0">
              <a:solidFill>
                <a:schemeClr val="tx1"/>
              </a:solidFill>
              <a:effectLst/>
              <a:latin typeface="+mn-lt"/>
              <a:ea typeface="+mn-ea"/>
              <a:cs typeface="+mn-cs"/>
            </a:endParaRPr>
          </a:p>
          <a:p>
            <a:pPr lvl="0"/>
            <a:r>
              <a:rPr lang="fr-BE" sz="1200" b="0" i="0" kern="1200" dirty="0">
                <a:solidFill>
                  <a:schemeClr val="tx1"/>
                </a:solidFill>
                <a:effectLst/>
                <a:latin typeface="+mn-lt"/>
                <a:ea typeface="+mn-ea"/>
                <a:cs typeface="+mn-cs"/>
              </a:rPr>
              <a:t>Read the </a:t>
            </a:r>
            <a:r>
              <a:rPr lang="fr-BE" sz="1200" b="0" i="0" kern="1200" dirty="0" err="1">
                <a:solidFill>
                  <a:schemeClr val="tx1"/>
                </a:solidFill>
                <a:effectLst/>
                <a:latin typeface="+mn-lt"/>
                <a:ea typeface="+mn-ea"/>
                <a:cs typeface="+mn-cs"/>
              </a:rPr>
              <a:t>following</a:t>
            </a:r>
            <a:r>
              <a:rPr lang="fr-BE" sz="1200" b="0" i="0" kern="1200" dirty="0">
                <a:solidFill>
                  <a:schemeClr val="tx1"/>
                </a:solidFill>
                <a:effectLst/>
                <a:latin typeface="+mn-lt"/>
                <a:ea typeface="+mn-ea"/>
                <a:cs typeface="+mn-cs"/>
              </a:rPr>
              <a:t> sentences and </a:t>
            </a:r>
            <a:r>
              <a:rPr lang="fr-BE" sz="1200" b="0" i="0" kern="1200" dirty="0" err="1">
                <a:solidFill>
                  <a:schemeClr val="tx1"/>
                </a:solidFill>
                <a:effectLst/>
                <a:latin typeface="+mn-lt"/>
                <a:ea typeface="+mn-ea"/>
                <a:cs typeface="+mn-cs"/>
              </a:rPr>
              <a:t>discuss</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them</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with</a:t>
            </a:r>
            <a:r>
              <a:rPr lang="fr-BE" sz="1200" b="0" i="0" kern="1200" dirty="0">
                <a:solidFill>
                  <a:schemeClr val="tx1"/>
                </a:solidFill>
                <a:effectLst/>
                <a:latin typeface="+mn-lt"/>
                <a:ea typeface="+mn-ea"/>
                <a:cs typeface="+mn-cs"/>
              </a:rPr>
              <a:t> the participants. </a:t>
            </a:r>
            <a:r>
              <a:rPr lang="fr-BE" sz="1200" b="0" i="0" kern="1200" dirty="0" err="1">
                <a:solidFill>
                  <a:schemeClr val="tx1"/>
                </a:solidFill>
                <a:effectLst/>
                <a:latin typeface="+mn-lt"/>
                <a:ea typeface="+mn-ea"/>
                <a:cs typeface="+mn-cs"/>
              </a:rPr>
              <a:t>What</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is</a:t>
            </a:r>
            <a:r>
              <a:rPr lang="fr-BE" sz="1200" b="0" i="0" kern="1200" dirty="0">
                <a:solidFill>
                  <a:schemeClr val="tx1"/>
                </a:solidFill>
                <a:effectLst/>
                <a:latin typeface="+mn-lt"/>
                <a:ea typeface="+mn-ea"/>
                <a:cs typeface="+mn-cs"/>
              </a:rPr>
              <a:t> the </a:t>
            </a:r>
            <a:r>
              <a:rPr lang="fr-BE" sz="1200" b="0" i="0" kern="1200" dirty="0" err="1">
                <a:solidFill>
                  <a:schemeClr val="tx1"/>
                </a:solidFill>
                <a:effectLst/>
                <a:latin typeface="+mn-lt"/>
                <a:ea typeface="+mn-ea"/>
                <a:cs typeface="+mn-cs"/>
              </a:rPr>
              <a:t>problem</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with</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these</a:t>
            </a:r>
            <a:r>
              <a:rPr lang="fr-BE" sz="1200" b="0" i="0" kern="1200" dirty="0">
                <a:solidFill>
                  <a:schemeClr val="tx1"/>
                </a:solidFill>
                <a:effectLst/>
                <a:latin typeface="+mn-lt"/>
                <a:ea typeface="+mn-ea"/>
                <a:cs typeface="+mn-cs"/>
              </a:rPr>
              <a:t> sentences? How </a:t>
            </a:r>
            <a:r>
              <a:rPr lang="fr-BE" sz="1200" b="0" i="0" kern="1200" dirty="0" err="1">
                <a:solidFill>
                  <a:schemeClr val="tx1"/>
                </a:solidFill>
                <a:effectLst/>
                <a:latin typeface="+mn-lt"/>
                <a:ea typeface="+mn-ea"/>
                <a:cs typeface="+mn-cs"/>
              </a:rPr>
              <a:t>can</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we</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rephrase</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them</a:t>
            </a:r>
            <a:r>
              <a:rPr lang="fr-BE" sz="1200" b="0" i="0" kern="1200" dirty="0">
                <a:solidFill>
                  <a:schemeClr val="tx1"/>
                </a:solidFill>
                <a:effectLst/>
                <a:latin typeface="+mn-lt"/>
                <a:ea typeface="+mn-ea"/>
                <a:cs typeface="+mn-cs"/>
              </a:rPr>
              <a:t> to </a:t>
            </a:r>
            <a:r>
              <a:rPr lang="fr-BE" sz="1200" b="0" i="0" kern="1200" dirty="0" err="1">
                <a:solidFill>
                  <a:schemeClr val="tx1"/>
                </a:solidFill>
                <a:effectLst/>
                <a:latin typeface="+mn-lt"/>
                <a:ea typeface="+mn-ea"/>
                <a:cs typeface="+mn-cs"/>
              </a:rPr>
              <a:t>be</a:t>
            </a:r>
            <a:r>
              <a:rPr lang="fr-BE" sz="1200" b="0" i="0" kern="1200" dirty="0">
                <a:solidFill>
                  <a:schemeClr val="tx1"/>
                </a:solidFill>
                <a:effectLst/>
                <a:latin typeface="+mn-lt"/>
                <a:ea typeface="+mn-ea"/>
                <a:cs typeface="+mn-cs"/>
              </a:rPr>
              <a:t> more </a:t>
            </a:r>
            <a:r>
              <a:rPr lang="fr-BE" sz="1200" b="0" i="0" kern="1200" dirty="0" err="1">
                <a:solidFill>
                  <a:schemeClr val="tx1"/>
                </a:solidFill>
                <a:effectLst/>
                <a:latin typeface="+mn-lt"/>
                <a:ea typeface="+mn-ea"/>
                <a:cs typeface="+mn-cs"/>
              </a:rPr>
              <a:t>child-friendly</a:t>
            </a:r>
            <a:r>
              <a:rPr lang="fr-BE" sz="1200" b="0" i="0" kern="1200" dirty="0">
                <a:solidFill>
                  <a:schemeClr val="tx1"/>
                </a:solidFill>
                <a:effectLst/>
                <a:latin typeface="+mn-lt"/>
                <a:ea typeface="+mn-ea"/>
                <a:cs typeface="+mn-cs"/>
              </a:rPr>
              <a:t>.</a:t>
            </a:r>
          </a:p>
          <a:p>
            <a:pPr lvl="0"/>
            <a:endParaRPr lang="fr-BE" sz="1200" b="0" i="0" kern="1200" dirty="0">
              <a:solidFill>
                <a:schemeClr val="tx1"/>
              </a:solidFill>
              <a:effectLst/>
              <a:latin typeface="+mn-lt"/>
              <a:ea typeface="+mn-ea"/>
              <a:cs typeface="+mn-cs"/>
            </a:endParaRPr>
          </a:p>
          <a:p>
            <a:pPr lvl="0"/>
            <a:r>
              <a:rPr lang="fr-BE" sz="1200" b="0" i="0" kern="1200" dirty="0">
                <a:solidFill>
                  <a:schemeClr val="tx1"/>
                </a:solidFill>
                <a:effectLst/>
                <a:latin typeface="+mn-lt"/>
                <a:ea typeface="+mn-ea"/>
                <a:cs typeface="+mn-cs"/>
              </a:rPr>
              <a:t>« The </a:t>
            </a:r>
            <a:r>
              <a:rPr lang="fr-BE" sz="1200" b="0" i="0" kern="1200" dirty="0" err="1">
                <a:solidFill>
                  <a:schemeClr val="tx1"/>
                </a:solidFill>
                <a:effectLst/>
                <a:latin typeface="+mn-lt"/>
                <a:ea typeface="+mn-ea"/>
                <a:cs typeface="+mn-cs"/>
              </a:rPr>
              <a:t>sooner</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you</a:t>
            </a:r>
            <a:r>
              <a:rPr lang="fr-BE" sz="1200" b="0" i="0" kern="1200" dirty="0">
                <a:solidFill>
                  <a:schemeClr val="tx1"/>
                </a:solidFill>
                <a:effectLst/>
                <a:latin typeface="+mn-lt"/>
                <a:ea typeface="+mn-ea"/>
                <a:cs typeface="+mn-cs"/>
              </a:rPr>
              <a:t> tell us </a:t>
            </a:r>
            <a:r>
              <a:rPr lang="fr-BE" sz="1200" b="0" i="0" kern="1200" dirty="0" err="1">
                <a:solidFill>
                  <a:schemeClr val="tx1"/>
                </a:solidFill>
                <a:effectLst/>
                <a:latin typeface="+mn-lt"/>
                <a:ea typeface="+mn-ea"/>
                <a:cs typeface="+mn-cs"/>
              </a:rPr>
              <a:t>what</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happened</a:t>
            </a:r>
            <a:r>
              <a:rPr lang="fr-BE" sz="1200" b="0" i="0" kern="1200" dirty="0">
                <a:solidFill>
                  <a:schemeClr val="tx1"/>
                </a:solidFill>
                <a:effectLst/>
                <a:latin typeface="+mn-lt"/>
                <a:ea typeface="+mn-ea"/>
                <a:cs typeface="+mn-cs"/>
              </a:rPr>
              <a:t>,</a:t>
            </a:r>
            <a:r>
              <a:rPr lang="fr-BE" sz="1200" b="0" i="0" kern="1200" baseline="0" dirty="0">
                <a:solidFill>
                  <a:schemeClr val="tx1"/>
                </a:solidFill>
                <a:effectLst/>
                <a:latin typeface="+mn-lt"/>
                <a:ea typeface="+mn-ea"/>
                <a:cs typeface="+mn-cs"/>
              </a:rPr>
              <a:t> the </a:t>
            </a:r>
            <a:r>
              <a:rPr lang="fr-BE" sz="1200" b="0" i="0" kern="1200" baseline="0" dirty="0" err="1">
                <a:solidFill>
                  <a:schemeClr val="tx1"/>
                </a:solidFill>
                <a:effectLst/>
                <a:latin typeface="+mn-lt"/>
                <a:ea typeface="+mn-ea"/>
                <a:cs typeface="+mn-cs"/>
              </a:rPr>
              <a:t>sooner</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we’ll</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be</a:t>
            </a:r>
            <a:r>
              <a:rPr lang="fr-BE" sz="1200" b="0" i="0" kern="1200" baseline="0" dirty="0">
                <a:solidFill>
                  <a:schemeClr val="tx1"/>
                </a:solidFill>
                <a:effectLst/>
                <a:latin typeface="+mn-lt"/>
                <a:ea typeface="+mn-ea"/>
                <a:cs typeface="+mn-cs"/>
              </a:rPr>
              <a:t> out of the police station. » the </a:t>
            </a:r>
            <a:r>
              <a:rPr lang="fr-BE" sz="1200" b="0" i="0" kern="1200" baseline="0" dirty="0" err="1">
                <a:solidFill>
                  <a:schemeClr val="tx1"/>
                </a:solidFill>
                <a:effectLst/>
                <a:latin typeface="+mn-lt"/>
                <a:ea typeface="+mn-ea"/>
                <a:cs typeface="+mn-cs"/>
              </a:rPr>
              <a:t>problem</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with</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this</a:t>
            </a:r>
            <a:r>
              <a:rPr lang="fr-BE" sz="1200" b="0" i="0" kern="1200" baseline="0" dirty="0">
                <a:solidFill>
                  <a:schemeClr val="tx1"/>
                </a:solidFill>
                <a:effectLst/>
                <a:latin typeface="+mn-lt"/>
                <a:ea typeface="+mn-ea"/>
                <a:cs typeface="+mn-cs"/>
              </a:rPr>
              <a:t> sentence </a:t>
            </a:r>
            <a:r>
              <a:rPr lang="fr-BE" sz="1200" b="0" i="0" kern="1200" baseline="0" dirty="0" err="1">
                <a:solidFill>
                  <a:schemeClr val="tx1"/>
                </a:solidFill>
                <a:effectLst/>
                <a:latin typeface="+mn-lt"/>
                <a:ea typeface="+mn-ea"/>
                <a:cs typeface="+mn-cs"/>
              </a:rPr>
              <a:t>is</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that</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it</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can</a:t>
            </a:r>
            <a:r>
              <a:rPr lang="fr-BE" sz="1200" b="0" i="0" kern="1200" baseline="0" dirty="0">
                <a:solidFill>
                  <a:schemeClr val="tx1"/>
                </a:solidFill>
                <a:effectLst/>
                <a:latin typeface="+mn-lt"/>
                <a:ea typeface="+mn-ea"/>
                <a:cs typeface="+mn-cs"/>
              </a:rPr>
              <a:t> pressure the </a:t>
            </a:r>
            <a:r>
              <a:rPr lang="fr-BE" sz="1200" b="0" i="0" kern="1200" baseline="0" dirty="0" err="1">
                <a:solidFill>
                  <a:schemeClr val="tx1"/>
                </a:solidFill>
                <a:effectLst/>
                <a:latin typeface="+mn-lt"/>
                <a:ea typeface="+mn-ea"/>
                <a:cs typeface="+mn-cs"/>
              </a:rPr>
              <a:t>child</a:t>
            </a:r>
            <a:r>
              <a:rPr lang="fr-BE" sz="1200" b="0" i="0" kern="1200" baseline="0" dirty="0">
                <a:solidFill>
                  <a:schemeClr val="tx1"/>
                </a:solidFill>
                <a:effectLst/>
                <a:latin typeface="+mn-lt"/>
                <a:ea typeface="+mn-ea"/>
                <a:cs typeface="+mn-cs"/>
              </a:rPr>
              <a:t> and </a:t>
            </a:r>
            <a:r>
              <a:rPr lang="fr-BE" sz="1200" b="0" i="0" kern="1200" baseline="0" dirty="0" err="1">
                <a:solidFill>
                  <a:schemeClr val="tx1"/>
                </a:solidFill>
                <a:effectLst/>
                <a:latin typeface="+mn-lt"/>
                <a:ea typeface="+mn-ea"/>
                <a:cs typeface="+mn-cs"/>
              </a:rPr>
              <a:t>he</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might</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be</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compliant</a:t>
            </a:r>
            <a:r>
              <a:rPr lang="fr-BE"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“You like spending time with your father, don’t you?”</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this</a:t>
            </a:r>
            <a:r>
              <a:rPr lang="fr-BE" sz="1200" b="0" i="0" kern="1200" baseline="0" dirty="0">
                <a:solidFill>
                  <a:schemeClr val="tx1"/>
                </a:solidFill>
                <a:effectLst/>
                <a:latin typeface="+mn-lt"/>
                <a:ea typeface="+mn-ea"/>
                <a:cs typeface="+mn-cs"/>
              </a:rPr>
              <a:t> question </a:t>
            </a:r>
            <a:r>
              <a:rPr lang="fr-BE" sz="1200" b="0" i="0" kern="1200" baseline="0" dirty="0" err="1">
                <a:solidFill>
                  <a:schemeClr val="tx1"/>
                </a:solidFill>
                <a:effectLst/>
                <a:latin typeface="+mn-lt"/>
                <a:ea typeface="+mn-ea"/>
                <a:cs typeface="+mn-cs"/>
              </a:rPr>
              <a:t>is</a:t>
            </a:r>
            <a:r>
              <a:rPr lang="fr-BE" sz="1200" b="0" i="0" kern="1200" baseline="0" dirty="0">
                <a:solidFill>
                  <a:schemeClr val="tx1"/>
                </a:solidFill>
                <a:effectLst/>
                <a:latin typeface="+mn-lt"/>
                <a:ea typeface="+mn-ea"/>
                <a:cs typeface="+mn-cs"/>
              </a:rPr>
              <a:t> a </a:t>
            </a:r>
            <a:r>
              <a:rPr lang="fr-BE" sz="1200" b="0" i="0" kern="1200" baseline="0" dirty="0" err="1">
                <a:solidFill>
                  <a:schemeClr val="tx1"/>
                </a:solidFill>
                <a:effectLst/>
                <a:latin typeface="+mn-lt"/>
                <a:ea typeface="+mn-ea"/>
                <a:cs typeface="+mn-cs"/>
              </a:rPr>
              <a:t>leading</a:t>
            </a:r>
            <a:r>
              <a:rPr lang="fr-BE" sz="1200" b="0" i="0" kern="1200" baseline="0" dirty="0">
                <a:solidFill>
                  <a:schemeClr val="tx1"/>
                </a:solidFill>
                <a:effectLst/>
                <a:latin typeface="+mn-lt"/>
                <a:ea typeface="+mn-ea"/>
                <a:cs typeface="+mn-cs"/>
              </a:rPr>
              <a:t> question, </a:t>
            </a:r>
            <a:r>
              <a:rPr lang="fr-BE" sz="1200" b="0" i="0" kern="1200" baseline="0" dirty="0" err="1">
                <a:solidFill>
                  <a:schemeClr val="tx1"/>
                </a:solidFill>
                <a:effectLst/>
                <a:latin typeface="+mn-lt"/>
                <a:ea typeface="+mn-ea"/>
                <a:cs typeface="+mn-cs"/>
              </a:rPr>
              <a:t>it</a:t>
            </a:r>
            <a:r>
              <a:rPr lang="fr-BE" sz="1200" b="0" i="0" kern="1200" baseline="0" dirty="0">
                <a:solidFill>
                  <a:schemeClr val="tx1"/>
                </a:solidFill>
                <a:effectLst/>
                <a:latin typeface="+mn-lt"/>
                <a:ea typeface="+mn-ea"/>
                <a:cs typeface="+mn-cs"/>
              </a:rPr>
              <a:t> influences the </a:t>
            </a:r>
            <a:r>
              <a:rPr lang="fr-BE" sz="1200" b="0" i="0" kern="1200" baseline="0" dirty="0" err="1">
                <a:solidFill>
                  <a:schemeClr val="tx1"/>
                </a:solidFill>
                <a:effectLst/>
                <a:latin typeface="+mn-lt"/>
                <a:ea typeface="+mn-ea"/>
                <a:cs typeface="+mn-cs"/>
              </a:rPr>
              <a:t>response</a:t>
            </a:r>
            <a:r>
              <a:rPr lang="fr-BE" sz="1200" b="0" i="0" kern="1200" baseline="0" dirty="0">
                <a:solidFill>
                  <a:schemeClr val="tx1"/>
                </a:solidFill>
                <a:effectLst/>
                <a:latin typeface="+mn-lt"/>
                <a:ea typeface="+mn-ea"/>
                <a:cs typeface="+mn-cs"/>
              </a:rPr>
              <a:t> and </a:t>
            </a:r>
            <a:r>
              <a:rPr lang="fr-BE" sz="1200" b="0" i="0" kern="1200" baseline="0" dirty="0" err="1">
                <a:solidFill>
                  <a:schemeClr val="tx1"/>
                </a:solidFill>
                <a:effectLst/>
                <a:latin typeface="+mn-lt"/>
                <a:ea typeface="+mn-ea"/>
                <a:cs typeface="+mn-cs"/>
              </a:rPr>
              <a:t>it</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is</a:t>
            </a:r>
            <a:r>
              <a:rPr lang="fr-BE" sz="1200" b="0" i="0" kern="1200" baseline="0" dirty="0">
                <a:solidFill>
                  <a:schemeClr val="tx1"/>
                </a:solidFill>
                <a:effectLst/>
                <a:latin typeface="+mn-lt"/>
                <a:ea typeface="+mn-ea"/>
                <a:cs typeface="+mn-cs"/>
              </a:rPr>
              <a:t> more </a:t>
            </a:r>
            <a:r>
              <a:rPr lang="fr-BE" sz="1200" b="0" i="0" kern="1200" baseline="0" dirty="0" err="1">
                <a:solidFill>
                  <a:schemeClr val="tx1"/>
                </a:solidFill>
                <a:effectLst/>
                <a:latin typeface="+mn-lt"/>
                <a:ea typeface="+mn-ea"/>
                <a:cs typeface="+mn-cs"/>
              </a:rPr>
              <a:t>likely</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that</a:t>
            </a:r>
            <a:r>
              <a:rPr lang="fr-BE" sz="1200" b="0" i="0" kern="1200" baseline="0" dirty="0">
                <a:solidFill>
                  <a:schemeClr val="tx1"/>
                </a:solidFill>
                <a:effectLst/>
                <a:latin typeface="+mn-lt"/>
                <a:ea typeface="+mn-ea"/>
                <a:cs typeface="+mn-cs"/>
              </a:rPr>
              <a:t> the </a:t>
            </a:r>
            <a:r>
              <a:rPr lang="fr-BE" sz="1200" b="0" i="0" kern="1200" baseline="0" dirty="0" err="1">
                <a:solidFill>
                  <a:schemeClr val="tx1"/>
                </a:solidFill>
                <a:effectLst/>
                <a:latin typeface="+mn-lt"/>
                <a:ea typeface="+mn-ea"/>
                <a:cs typeface="+mn-cs"/>
              </a:rPr>
              <a:t>child</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responds</a:t>
            </a:r>
            <a:r>
              <a:rPr lang="fr-BE" sz="1200" b="0" i="0" kern="1200" baseline="0" dirty="0">
                <a:solidFill>
                  <a:schemeClr val="tx1"/>
                </a:solidFill>
                <a:effectLst/>
                <a:latin typeface="+mn-lt"/>
                <a:ea typeface="+mn-ea"/>
                <a:cs typeface="+mn-cs"/>
              </a:rPr>
              <a:t> « </a:t>
            </a:r>
            <a:r>
              <a:rPr lang="fr-BE" sz="1200" b="0" i="0" kern="1200" baseline="0" dirty="0" err="1">
                <a:solidFill>
                  <a:schemeClr val="tx1"/>
                </a:solidFill>
                <a:effectLst/>
                <a:latin typeface="+mn-lt"/>
                <a:ea typeface="+mn-ea"/>
                <a:cs typeface="+mn-cs"/>
              </a:rPr>
              <a:t>yes</a:t>
            </a:r>
            <a:r>
              <a:rPr lang="fr-BE" sz="1200" b="0" i="0" kern="1200" baseline="0" dirty="0">
                <a:solidFill>
                  <a:schemeClr val="tx1"/>
                </a:solidFill>
                <a:effectLst/>
                <a:latin typeface="+mn-lt"/>
                <a:ea typeface="+mn-ea"/>
                <a:cs typeface="+mn-cs"/>
              </a:rPr>
              <a:t> » not to </a:t>
            </a:r>
            <a:r>
              <a:rPr lang="fr-BE" sz="1200" b="0" i="0" kern="1200" baseline="0" dirty="0" err="1">
                <a:solidFill>
                  <a:schemeClr val="tx1"/>
                </a:solidFill>
                <a:effectLst/>
                <a:latin typeface="+mn-lt"/>
                <a:ea typeface="+mn-ea"/>
                <a:cs typeface="+mn-cs"/>
              </a:rPr>
              <a:t>contradict</a:t>
            </a:r>
            <a:r>
              <a:rPr lang="fr-BE" sz="1200" b="0" i="0" kern="1200" baseline="0" dirty="0">
                <a:solidFill>
                  <a:schemeClr val="tx1"/>
                </a:solidFill>
                <a:effectLst/>
                <a:latin typeface="+mn-lt"/>
                <a:ea typeface="+mn-ea"/>
                <a:cs typeface="+mn-cs"/>
              </a:rPr>
              <a:t> the </a:t>
            </a:r>
            <a:r>
              <a:rPr lang="fr-BE" sz="1200" b="0" i="0" kern="1200" baseline="0" dirty="0" err="1">
                <a:solidFill>
                  <a:schemeClr val="tx1"/>
                </a:solidFill>
                <a:effectLst/>
                <a:latin typeface="+mn-lt"/>
                <a:ea typeface="+mn-ea"/>
                <a:cs typeface="+mn-cs"/>
              </a:rPr>
              <a:t>person</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who</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asks</a:t>
            </a:r>
            <a:r>
              <a:rPr lang="fr-BE" sz="1200" b="0" i="0" kern="1200" baseline="0" dirty="0">
                <a:solidFill>
                  <a:schemeClr val="tx1"/>
                </a:solidFill>
                <a:effectLst/>
                <a:latin typeface="+mn-lt"/>
                <a:ea typeface="+mn-ea"/>
                <a:cs typeface="+mn-cs"/>
              </a:rPr>
              <a:t>.</a:t>
            </a:r>
          </a:p>
          <a:p>
            <a:r>
              <a:rPr lang="en-US" i="0" dirty="0"/>
              <a:t>“Did the boy who lives across the road tell you to do that?” ,</a:t>
            </a:r>
            <a:r>
              <a:rPr lang="en-US" i="0" baseline="0" dirty="0"/>
              <a:t> the problem with this sentence is that it contains </a:t>
            </a:r>
            <a:r>
              <a:rPr lang="en-US" i="0" dirty="0"/>
              <a:t>too many conjunctions, embedded and relative clauses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“But you didn’t have nothing in your pocket, did you?” the problem with this question is that it</a:t>
            </a:r>
            <a:r>
              <a:rPr lang="en-US" i="0" baseline="0" dirty="0"/>
              <a:t> uses </a:t>
            </a:r>
            <a:r>
              <a:rPr lang="en-US" i="0" dirty="0"/>
              <a:t>double negatives </a:t>
            </a:r>
          </a:p>
          <a:p>
            <a:r>
              <a:rPr lang="en-US" i="0" dirty="0"/>
              <a:t>“Would you have gone to school, if you had done your homework?”, the problem with this question is that it is conditional and encourages the individual to pretend or imagine what might have happened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575942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a:solidFill>
                  <a:schemeClr val="tx1"/>
                </a:solidFill>
                <a:effectLst/>
                <a:latin typeface="+mn-lt"/>
                <a:ea typeface="+mn-ea"/>
                <a:cs typeface="+mn-cs"/>
              </a:rPr>
              <a:t>3. Effectively exchanging messages</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be sure that the message we send is properly received and understood by our interlocutor we should adapt our language (3.1.) but also positively use non-verbal communication (3.2).</a:t>
            </a:r>
          </a:p>
          <a:p>
            <a:endParaRPr lang="fr-BE"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3.1. Adapting the language</a:t>
            </a:r>
            <a:endParaRPr lang="fr-BE"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page 68-69</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In order to help children to understand the information they are provided with, and to ensure that they are able to participate effectively in the proceedings, it is important for lawyers to be aware of how their language can be adapted so that they can be understood more clearly. Lawyers may also </a:t>
            </a:r>
            <a:r>
              <a:rPr lang="en-US" sz="1200" u="sng" kern="1200" dirty="0">
                <a:solidFill>
                  <a:schemeClr val="tx1"/>
                </a:solidFill>
                <a:effectLst/>
                <a:latin typeface="+mn-lt"/>
                <a:ea typeface="+mn-ea"/>
                <a:cs typeface="+mn-cs"/>
              </a:rPr>
              <a:t>need to identify instances where child-friendly language is not being used by </a:t>
            </a:r>
            <a:r>
              <a:rPr lang="en-US" sz="1200" kern="1200" dirty="0">
                <a:solidFill>
                  <a:schemeClr val="tx1"/>
                </a:solidFill>
                <a:effectLst/>
                <a:latin typeface="+mn-lt"/>
                <a:ea typeface="+mn-ea"/>
                <a:cs typeface="+mn-cs"/>
              </a:rPr>
              <a:t>police officers, judges, and prosecutors, so that proper adjustments are made. </a:t>
            </a:r>
            <a:endParaRPr lang="fr-BE"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Simplifying the Language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general, when talking to children, especially those who have intellectual disabilities and those who have less experience with the justice system, you should use </a:t>
            </a:r>
            <a:r>
              <a:rPr lang="en-US" sz="1200" b="1" kern="1200" dirty="0">
                <a:solidFill>
                  <a:schemeClr val="tx1"/>
                </a:solidFill>
                <a:effectLst/>
                <a:latin typeface="+mn-lt"/>
                <a:ea typeface="+mn-ea"/>
                <a:cs typeface="+mn-cs"/>
              </a:rPr>
              <a:t>short sentences and simple grammatical constructions</a:t>
            </a:r>
            <a:r>
              <a:rPr lang="en-US" sz="1200" kern="1200" dirty="0">
                <a:solidFill>
                  <a:schemeClr val="tx1"/>
                </a:solidFill>
                <a:effectLst/>
                <a:latin typeface="+mn-lt"/>
                <a:ea typeface="+mn-ea"/>
                <a:cs typeface="+mn-cs"/>
              </a:rPr>
              <a:t>, instead of complex and lengthy sentences. Below are some suggestions on how to simplify your language: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Tips – How to simplify language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Use short sentences and simple grammatical constructions: Avoid using too many conjunctions, embedded and relative clauses (e.g. ‘Did the boy who lives across the road tell you to do that?’), double negatives (e.g. ‘But you didn’t have nothing in your pocket, did you?’), conditionals (e.g. ‘Would you have gone to school, if you had done your homework?’), and in certain languages, subjunctives.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Use simple tenses: (e.g. was, did, has, what happened?) Avoid multi-word verbs (e.g., ‘might have been’).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Repeat proper names: avoid pronouns (e.g. him, her, she, they).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Use the active voice: (‘Did your mother visit you?’) Avoid the passive voice (‘Were you visited by your mother?’).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Avoid jargon and unclear references: (e.g. ‘Did you see those things again?’) Avoid prepositions, referents and relational terms (above, below, around, more, less). Repeat the antecedent instead.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 Be cautious with legal terms, especially those that have more than one meaning. To young children, “a ‘court’ is a place to play basketball”, “a ‘hearing’ is something you do with your ears”, and “a ‘minor’ is someone who digs coal.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Saywitz</a:t>
            </a:r>
            <a:r>
              <a:rPr lang="en-US" sz="1200" kern="1200" dirty="0">
                <a:solidFill>
                  <a:schemeClr val="tx1"/>
                </a:solidFill>
                <a:effectLst/>
                <a:latin typeface="+mn-lt"/>
                <a:ea typeface="+mn-ea"/>
                <a:cs typeface="+mn-cs"/>
              </a:rPr>
              <a:t> et al., 2010)</a:t>
            </a:r>
          </a:p>
          <a:p>
            <a:endParaRPr lang="fr-B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Jargon and judicial terms</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involved in judicial procedures are often confronted with legal terms they do not understand. Research shows that children do not always understand what is discussed during a court hearing. (Hazel et al., 2002; </a:t>
            </a:r>
            <a:r>
              <a:rPr lang="en-GB" sz="1200" kern="1200" dirty="0" err="1">
                <a:solidFill>
                  <a:schemeClr val="tx1"/>
                </a:solidFill>
                <a:effectLst/>
                <a:latin typeface="+mn-lt"/>
                <a:ea typeface="+mn-ea"/>
                <a:cs typeface="+mn-cs"/>
              </a:rPr>
              <a:t>Plotnikoff</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Woolfson</a:t>
            </a:r>
            <a:r>
              <a:rPr lang="en-GB" sz="1200" kern="1200" dirty="0">
                <a:solidFill>
                  <a:schemeClr val="tx1"/>
                </a:solidFill>
                <a:effectLst/>
                <a:latin typeface="+mn-lt"/>
                <a:ea typeface="+mn-ea"/>
                <a:cs typeface="+mn-cs"/>
              </a:rPr>
              <a:t>, 2002) Consequently, they </a:t>
            </a:r>
            <a:r>
              <a:rPr lang="en-GB" sz="1200" b="1" kern="1200" dirty="0">
                <a:solidFill>
                  <a:schemeClr val="tx1"/>
                </a:solidFill>
                <a:effectLst/>
                <a:latin typeface="+mn-lt"/>
                <a:ea typeface="+mn-ea"/>
                <a:cs typeface="+mn-cs"/>
              </a:rPr>
              <a:t>can feel anxious and insecure </a:t>
            </a:r>
            <a:r>
              <a:rPr lang="en-GB" sz="1200" kern="1200" dirty="0">
                <a:solidFill>
                  <a:schemeClr val="tx1"/>
                </a:solidFill>
                <a:effectLst/>
                <a:latin typeface="+mn-lt"/>
                <a:ea typeface="+mn-ea"/>
                <a:cs typeface="+mn-cs"/>
              </a:rPr>
              <a:t>during the hearing and they can </a:t>
            </a:r>
            <a:r>
              <a:rPr lang="en-GB" sz="1200" b="1" kern="1200" dirty="0">
                <a:solidFill>
                  <a:schemeClr val="tx1"/>
                </a:solidFill>
                <a:effectLst/>
                <a:latin typeface="+mn-lt"/>
                <a:ea typeface="+mn-ea"/>
                <a:cs typeface="+mn-cs"/>
              </a:rPr>
              <a:t>have unrealistic fears about the hearing and its consequences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Saywitz</a:t>
            </a:r>
            <a:r>
              <a:rPr lang="en-GB" sz="1200" kern="1200" dirty="0">
                <a:solidFill>
                  <a:schemeClr val="tx1"/>
                </a:solidFill>
                <a:effectLst/>
                <a:latin typeface="+mn-lt"/>
                <a:ea typeface="+mn-ea"/>
                <a:cs typeface="+mn-cs"/>
              </a:rPr>
              <a:t> et al., 2010; Crawford &amp; Bull, 2006; </a:t>
            </a:r>
            <a:r>
              <a:rPr lang="en-GB" sz="1200" kern="1200" dirty="0" err="1">
                <a:solidFill>
                  <a:schemeClr val="tx1"/>
                </a:solidFill>
                <a:effectLst/>
                <a:latin typeface="+mn-lt"/>
                <a:ea typeface="+mn-ea"/>
                <a:cs typeface="+mn-cs"/>
              </a:rPr>
              <a:t>Grisso</a:t>
            </a:r>
            <a:r>
              <a:rPr lang="en-GB" sz="1200" kern="1200" dirty="0">
                <a:solidFill>
                  <a:schemeClr val="tx1"/>
                </a:solidFill>
                <a:effectLst/>
                <a:latin typeface="+mn-lt"/>
                <a:ea typeface="+mn-ea"/>
                <a:cs typeface="+mn-cs"/>
              </a:rPr>
              <a:t> et al., 2003.).  For example, children may assume that the term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sentence</a:t>
            </a:r>
            <a:r>
              <a:rPr lang="en-US" sz="1200" kern="1200" dirty="0">
                <a:solidFill>
                  <a:schemeClr val="tx1"/>
                </a:solidFill>
                <a:effectLst/>
                <a:latin typeface="+mn-lt"/>
                <a:ea typeface="+mn-ea"/>
                <a:cs typeface="+mn-cs"/>
              </a:rPr>
              <a:t>’ refers necessarily to a prison sentence. When discussions are held between the professionals in court, which the child does not understand, they could lose interest, and they could give up trying to participate in the hearing. Relying on the child to indicate verbally when they do not understand anything that is being discussed cannot be considered sufficient.”</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avoid compliance (see part 1</a:t>
            </a:r>
            <a:r>
              <a:rPr lang="en-GB" sz="1200" b="1" kern="1200" dirty="0">
                <a:solidFill>
                  <a:schemeClr val="tx1"/>
                </a:solidFill>
                <a:effectLst/>
                <a:latin typeface="+mn-lt"/>
                <a:ea typeface="+mn-ea"/>
                <a:cs typeface="+mn-cs"/>
              </a:rPr>
              <a:t>.) avoid sentences that will put pressure on the child. </a:t>
            </a:r>
            <a:endParaRPr lang="fr-BE"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 leading questions!</a:t>
            </a:r>
            <a:endParaRPr lang="fr-BE"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516735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3. 2.</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Positively use non-verbal communication</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“Professionals and carers need to pay attention not only to what the child says, </a:t>
            </a:r>
            <a:r>
              <a:rPr lang="en-GB" sz="1200" u="sng" kern="1200" dirty="0">
                <a:solidFill>
                  <a:schemeClr val="tx1"/>
                </a:solidFill>
                <a:effectLst/>
                <a:latin typeface="+mn-lt"/>
                <a:ea typeface="+mn-ea"/>
                <a:cs typeface="+mn-cs"/>
              </a:rPr>
              <a:t>but also to what they are not saying</a:t>
            </a:r>
            <a:r>
              <a:rPr lang="en-GB" sz="1200" kern="1200" dirty="0">
                <a:solidFill>
                  <a:schemeClr val="tx1"/>
                </a:solidFill>
                <a:effectLst/>
                <a:latin typeface="+mn-lt"/>
                <a:ea typeface="+mn-ea"/>
                <a:cs typeface="+mn-cs"/>
              </a:rPr>
              <a:t>. They also need to pay attention to how the child behaves. Listening to the child’s views will help social workers and others to build a trusting relationship” (</a:t>
            </a:r>
            <a:r>
              <a:rPr lang="en-GB" sz="1200" kern="1200" dirty="0" err="1">
                <a:solidFill>
                  <a:schemeClr val="tx1"/>
                </a:solidFill>
                <a:effectLst/>
                <a:latin typeface="+mn-lt"/>
                <a:ea typeface="+mn-ea"/>
                <a:cs typeface="+mn-cs"/>
              </a:rPr>
              <a:t>Cossar</a:t>
            </a:r>
            <a:r>
              <a:rPr lang="en-GB" sz="1200" kern="1200" dirty="0">
                <a:solidFill>
                  <a:schemeClr val="tx1"/>
                </a:solidFill>
                <a:effectLst/>
                <a:latin typeface="+mn-lt"/>
                <a:ea typeface="+mn-ea"/>
                <a:cs typeface="+mn-cs"/>
              </a:rPr>
              <a:t> et al, 2011).</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we mentioned how body language that is inconsistent with the message conveyed by the lawyer or that is perceived as negative can negatively impact the communication with the child, then lawyers should try to manage their body language to positively influence the exchange and not the opposite.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always necessary to smile at the beginning of the conversation and not to start it with what he has done” Child lawyer in Lithuania</a:t>
            </a:r>
            <a:endParaRPr lang="fr-BE" sz="1200" kern="1200" dirty="0">
              <a:solidFill>
                <a:schemeClr val="tx1"/>
              </a:solidFill>
              <a:effectLst/>
              <a:latin typeface="+mn-lt"/>
              <a:ea typeface="+mn-ea"/>
              <a:cs typeface="+mn-cs"/>
            </a:endParaRPr>
          </a:p>
          <a:p>
            <a:pPr lvl="0"/>
            <a:endParaRPr lang="fr-BE"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84895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Objective of the role play</a:t>
            </a:r>
            <a:r>
              <a:rPr lang="en-GB"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By placing the participants in or in front of common situations of interaction between a young person and his or her lawyer, we will allow the participants to identify obstacles to communication and encourage them to exchange on good practices and solutions to overcome these obstacles.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following slides contain the overall instructions for the role-play (these slides can be kept in the final presentation) and then the character sheets (these should be printed and distributed to the participants but removed from the PowerPoint). We encourage trainers to adapt these situations to their national context.</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14776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4.</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Reaching an effective communication with the child – techniques and tools</a:t>
            </a:r>
            <a:endParaRPr lang="fr-BE"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4.1 Active listening</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Being the spokesperson, the lawyer must be able to effectively listen to the child and collect his/her views. Active listening </a:t>
            </a:r>
            <a:r>
              <a:rPr lang="en-GB" sz="1200" u="sng" kern="1200" dirty="0">
                <a:solidFill>
                  <a:schemeClr val="tx1"/>
                </a:solidFill>
                <a:effectLst/>
                <a:latin typeface="+mn-lt"/>
                <a:ea typeface="+mn-ea"/>
                <a:cs typeface="+mn-cs"/>
              </a:rPr>
              <a:t>will help the lawyer understands correctly the child and show that he/she listen to him/her </a:t>
            </a:r>
            <a:r>
              <a:rPr lang="en-GB" sz="1200" kern="1200" dirty="0">
                <a:solidFill>
                  <a:schemeClr val="tx1"/>
                </a:solidFill>
                <a:effectLst/>
                <a:latin typeface="+mn-lt"/>
                <a:ea typeface="+mn-ea"/>
                <a:cs typeface="+mn-cs"/>
              </a:rPr>
              <a:t>(which will have a positive impact on the relationship).</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CLEAR-Rights, QUALITY STANDARDS FOR LEGAL ASSISTANCE FOR CHILDREN SUSPECTED AND/OR ACCUSED, A STEP-BY-STEP GUIDE, page 55</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Active listening is a technique to help you listen well and communicate supportively. It involves 3 steps:</a:t>
            </a:r>
            <a:endParaRPr lang="fr-B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Listen attentively</a:t>
            </a:r>
            <a:endParaRPr lang="fr-BE"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Really try to understand the person’s point of view and feelings.</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Let them talk; remain quiet until they have finished.</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Block out distractions - is it noisy around? Can you go somewhere quieter? Can you calm your mind and focus on the person and what they are saying?</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Be warm, open and relaxed in the way you present yourself.</a:t>
            </a:r>
          </a:p>
          <a:p>
            <a:pPr lvl="0"/>
            <a:endParaRPr lang="fr-B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Repeat</a:t>
            </a:r>
            <a:endParaRPr lang="fr-BE"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Repeat messages and key words the person has said, e.g. “You say looking after your children while working can be overwhelming.”</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Ask for clarification if there is something you didn’t understand, e.g. “I didn’t quite understand what you said just then, could you please explain again?”</a:t>
            </a:r>
          </a:p>
          <a:p>
            <a:pPr lvl="0"/>
            <a:endParaRPr lang="fr-B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Summarize</a:t>
            </a:r>
            <a:r>
              <a:rPr lang="en-GB" sz="1200" kern="1200" dirty="0">
                <a:solidFill>
                  <a:schemeClr val="tx1"/>
                </a:solidFill>
                <a:effectLst/>
                <a:latin typeface="+mn-lt"/>
                <a:ea typeface="+mn-ea"/>
                <a:cs typeface="+mn-cs"/>
              </a:rPr>
              <a:t> at the end what you have understood</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Identify and reflect key points you heard the person say, so that they know you have heard them and to be sure you have understood them correctly, e.g. “From what you have just said, I understand that you are mainly worried about [summarize main concerns they have expressed], is that correct?”</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Describe what you have heard, rather than interpreting how they feel about the situation (e.g. don’t say: “You must feel horrible/devastated”). Don’t judge them or their situation.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lvl="0"/>
            <a:endParaRPr lang="fr-BE"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498253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4.2. Giving time</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“Children should be given time to answer questions (at least 10–20 seconds), and you should not rush with more questions.”</a:t>
            </a:r>
            <a:endParaRPr lang="fr-BE" sz="1200" kern="1200" dirty="0">
              <a:solidFill>
                <a:schemeClr val="tx1"/>
              </a:solidFill>
              <a:effectLst/>
              <a:latin typeface="+mn-lt"/>
              <a:ea typeface="+mn-ea"/>
              <a:cs typeface="+mn-cs"/>
            </a:endParaRPr>
          </a:p>
          <a:p>
            <a:pPr lvl="0"/>
            <a:endParaRPr lang="fr-BE" sz="1200" b="1" kern="1200" dirty="0">
              <a:solidFill>
                <a:schemeClr val="tx1"/>
              </a:solidFill>
              <a:effectLst/>
              <a:latin typeface="+mn-lt"/>
              <a:ea typeface="+mn-ea"/>
              <a:cs typeface="+mn-cs"/>
            </a:endParaRPr>
          </a:p>
          <a:p>
            <a:pPr lvl="0"/>
            <a:endParaRPr lang="fr-BE"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338449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4.3. Conversational techniques</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Extracts of the Fair Trial Manual page 61 – 64</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a:p>
            <a:pPr lvl="0"/>
            <a:r>
              <a:rPr lang="en-US" sz="1200" b="1" i="0" kern="1200" dirty="0">
                <a:solidFill>
                  <a:schemeClr val="tx1"/>
                </a:solidFill>
                <a:effectLst/>
                <a:latin typeface="+mn-lt"/>
                <a:ea typeface="+mn-ea"/>
                <a:cs typeface="+mn-cs"/>
              </a:rPr>
              <a:t>Open-ended questions</a:t>
            </a:r>
            <a:r>
              <a:rPr lang="en-US" sz="1200" b="1" i="1" kern="1200" dirty="0">
                <a:solidFill>
                  <a:schemeClr val="tx1"/>
                </a:solidFill>
                <a:effectLst/>
                <a:latin typeface="+mn-lt"/>
                <a:ea typeface="+mn-ea"/>
                <a:cs typeface="+mn-cs"/>
              </a:rPr>
              <a:t> </a:t>
            </a:r>
            <a:endParaRPr lang="fr-BE"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“Open Open-ended questions do not direct a person to respond in a particular manner. Instead, they enable a person to think about their responses. Closed-ended questions generally require a simple ‘yes’ or ‘no’, or a numerical answer.(Erickson et al., 2005.) Closed-ended questions and other error-inducing interview techniques (e.g. verbal prompts that encourage the child to imagine, and option-posing questions) tend to prompt less detailed, shorter answers, particularly from younger children.( Lamb et al, 2008.)</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Children tend to be reluctant to admit that they do not know the answer when asked to respond to a </a:t>
            </a:r>
            <a:r>
              <a:rPr lang="en-US" sz="1200" u="sng" kern="1200" dirty="0">
                <a:solidFill>
                  <a:schemeClr val="tx1"/>
                </a:solidFill>
                <a:effectLst/>
                <a:latin typeface="+mn-lt"/>
                <a:ea typeface="+mn-ea"/>
                <a:cs typeface="+mn-cs"/>
              </a:rPr>
              <a:t>closed question, and they might instead try to guess</a:t>
            </a:r>
            <a:r>
              <a:rPr lang="en-US" sz="1200" kern="1200" dirty="0">
                <a:solidFill>
                  <a:schemeClr val="tx1"/>
                </a:solidFill>
                <a:effectLst/>
                <a:latin typeface="+mn-lt"/>
                <a:ea typeface="+mn-ea"/>
                <a:cs typeface="+mn-cs"/>
              </a:rPr>
              <a:t>.</a:t>
            </a:r>
            <a:r>
              <a:rPr lang="en-US" sz="8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800" kern="1200" dirty="0" err="1">
                <a:solidFill>
                  <a:schemeClr val="tx1"/>
                </a:solidFill>
                <a:effectLst/>
                <a:latin typeface="+mn-lt"/>
                <a:ea typeface="+mn-ea"/>
                <a:cs typeface="+mn-cs"/>
              </a:rPr>
              <a:t>Saywitz</a:t>
            </a:r>
            <a:r>
              <a:rPr lang="en-US" sz="800" kern="1200" dirty="0">
                <a:solidFill>
                  <a:schemeClr val="tx1"/>
                </a:solidFill>
                <a:effectLst/>
                <a:latin typeface="+mn-lt"/>
                <a:ea typeface="+mn-ea"/>
                <a:cs typeface="+mn-cs"/>
              </a:rPr>
              <a:t> et al., 2010). </a:t>
            </a:r>
            <a:r>
              <a:rPr lang="en-US" sz="1200" kern="1200" dirty="0">
                <a:solidFill>
                  <a:schemeClr val="tx1"/>
                </a:solidFill>
                <a:effectLst/>
                <a:latin typeface="+mn-lt"/>
                <a:ea typeface="+mn-ea"/>
                <a:cs typeface="+mn-cs"/>
              </a:rPr>
              <a:t>This is because when they do not give an answer, they could feel as though they are ‘failing’, for reasons explained before (see para. 5.1.1). When someone </a:t>
            </a:r>
            <a:r>
              <a:rPr lang="en-US" sz="1200" u="sng" kern="1200" dirty="0">
                <a:solidFill>
                  <a:schemeClr val="tx1"/>
                </a:solidFill>
                <a:effectLst/>
                <a:latin typeface="+mn-lt"/>
                <a:ea typeface="+mn-ea"/>
                <a:cs typeface="+mn-cs"/>
              </a:rPr>
              <a:t>asks a question twice</a:t>
            </a:r>
            <a:r>
              <a:rPr lang="en-US" sz="1200" kern="1200" dirty="0">
                <a:solidFill>
                  <a:schemeClr val="tx1"/>
                </a:solidFill>
                <a:effectLst/>
                <a:latin typeface="+mn-lt"/>
                <a:ea typeface="+mn-ea"/>
                <a:cs typeface="+mn-cs"/>
              </a:rPr>
              <a:t>, a child will often think that they gave the wrong answer the first time. This is even more so when a closed question is asked, because not only is the question asked, but the alternative answer is also suggested to the child. You should </a:t>
            </a:r>
            <a:r>
              <a:rPr lang="en-US" sz="1200" u="sng" kern="1200" dirty="0">
                <a:solidFill>
                  <a:schemeClr val="tx1"/>
                </a:solidFill>
                <a:effectLst/>
                <a:latin typeface="+mn-lt"/>
                <a:ea typeface="+mn-ea"/>
                <a:cs typeface="+mn-cs"/>
              </a:rPr>
              <a:t>also be cautious when using option-posing questions </a:t>
            </a:r>
            <a:r>
              <a:rPr lang="en-US" sz="1200" kern="1200" dirty="0">
                <a:solidFill>
                  <a:schemeClr val="tx1"/>
                </a:solidFill>
                <a:effectLst/>
                <a:latin typeface="+mn-lt"/>
                <a:ea typeface="+mn-ea"/>
                <a:cs typeface="+mn-cs"/>
              </a:rPr>
              <a:t>(i.e. ‘either/or’ questions). In such cases, the latter option should always be left open, so that the child has the opportunity to give their own alternative answer. However, this does not mean that closed questions should be avoided at all times. In some situations, it might be helpful to start the conversation with a few closed questions, especially where the child is very reserved and not eager to talk to others. These questions should be neutral and easy to respond to. </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Lawyers should try to use open-ended questions to enable the child to give their own views (i.e. </a:t>
            </a:r>
            <a:r>
              <a:rPr lang="en-US" sz="1200" i="1" kern="1200" dirty="0">
                <a:solidFill>
                  <a:schemeClr val="tx1"/>
                </a:solidFill>
                <a:effectLst/>
                <a:latin typeface="+mn-lt"/>
                <a:ea typeface="+mn-ea"/>
                <a:cs typeface="+mn-cs"/>
              </a:rPr>
              <a:t>invitations</a:t>
            </a:r>
            <a:r>
              <a:rPr lang="en-US" sz="1200" kern="1200" dirty="0">
                <a:solidFill>
                  <a:schemeClr val="tx1"/>
                </a:solidFill>
                <a:effectLst/>
                <a:latin typeface="+mn-lt"/>
                <a:ea typeface="+mn-ea"/>
                <a:cs typeface="+mn-cs"/>
              </a:rPr>
              <a:t>). Conversation can be maintained by </a:t>
            </a:r>
            <a:r>
              <a:rPr lang="en-US" sz="1200" u="sng" kern="1200" dirty="0">
                <a:solidFill>
                  <a:schemeClr val="tx1"/>
                </a:solidFill>
                <a:effectLst/>
                <a:latin typeface="+mn-lt"/>
                <a:ea typeface="+mn-ea"/>
                <a:cs typeface="+mn-cs"/>
              </a:rPr>
              <a:t>asking follow up questions </a:t>
            </a:r>
            <a:r>
              <a:rPr lang="en-US" sz="1200" kern="1200" dirty="0">
                <a:solidFill>
                  <a:schemeClr val="tx1"/>
                </a:solidFill>
                <a:effectLst/>
                <a:latin typeface="+mn-lt"/>
                <a:ea typeface="+mn-ea"/>
                <a:cs typeface="+mn-cs"/>
              </a:rPr>
              <a:t>or by simply stating a single word that provokes a continuation of the story (i.e. </a:t>
            </a:r>
            <a:r>
              <a:rPr lang="en-US" sz="1200" i="1" kern="1200" dirty="0">
                <a:solidFill>
                  <a:schemeClr val="tx1"/>
                </a:solidFill>
                <a:effectLst/>
                <a:latin typeface="+mn-lt"/>
                <a:ea typeface="+mn-ea"/>
                <a:cs typeface="+mn-cs"/>
              </a:rPr>
              <a:t>facilitators</a:t>
            </a:r>
            <a:r>
              <a:rPr lang="en-US" sz="1200" kern="1200" dirty="0">
                <a:solidFill>
                  <a:schemeClr val="tx1"/>
                </a:solidFill>
                <a:effectLst/>
                <a:latin typeface="+mn-lt"/>
                <a:ea typeface="+mn-ea"/>
                <a:cs typeface="+mn-cs"/>
              </a:rPr>
              <a:t>), such as ‘</a:t>
            </a:r>
            <a:r>
              <a:rPr lang="en-US" sz="1200" i="1" kern="1200" dirty="0">
                <a:solidFill>
                  <a:schemeClr val="tx1"/>
                </a:solidFill>
                <a:effectLst/>
                <a:latin typeface="+mn-lt"/>
                <a:ea typeface="+mn-ea"/>
                <a:cs typeface="+mn-cs"/>
              </a:rPr>
              <a:t>ok</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so…?</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or ‘because…?. These non-suggestive words of encouragement will ensure the child talks informatively. (Lamb et al., 2008) The technique of chain-questioning can also be used. This is where the interviewer repeats a small part of the answer and asks a follow-up question, so that the child understands why the following question is asked. </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Interviewers also regularly use ‘</a:t>
            </a:r>
            <a:r>
              <a:rPr lang="en-US" sz="1200" i="1" kern="1200" dirty="0">
                <a:solidFill>
                  <a:schemeClr val="tx1"/>
                </a:solidFill>
                <a:effectLst/>
                <a:latin typeface="+mn-lt"/>
                <a:ea typeface="+mn-ea"/>
                <a:cs typeface="+mn-cs"/>
              </a:rPr>
              <a:t>directive utterances</a:t>
            </a:r>
            <a:r>
              <a:rPr lang="en-US" sz="1200" kern="1200" dirty="0">
                <a:solidFill>
                  <a:schemeClr val="tx1"/>
                </a:solidFill>
                <a:effectLst/>
                <a:latin typeface="+mn-lt"/>
                <a:ea typeface="+mn-ea"/>
                <a:cs typeface="+mn-cs"/>
              </a:rPr>
              <a:t>’ to refocus the child’s attention on details or incidents that have been mentioned before. This means that the interviewer uses the word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and requests the child to elaborate on something they said before. For example, ‘</a:t>
            </a:r>
            <a:r>
              <a:rPr lang="en-US" sz="1200" i="1" kern="1200" dirty="0">
                <a:solidFill>
                  <a:schemeClr val="tx1"/>
                </a:solidFill>
                <a:effectLst/>
                <a:latin typeface="+mn-lt"/>
                <a:ea typeface="+mn-ea"/>
                <a:cs typeface="+mn-cs"/>
              </a:rPr>
              <a:t>You mentioned Charlie earlier, can you tell me something more about him?’. </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Wh</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questions (e.g. why, when, where, what) are common types of open-ended questions, but these questions should be put in the context of the information that the child has already disclosed to avoid suggestive questioning. For example, ‘</a:t>
            </a:r>
            <a:r>
              <a:rPr lang="en-US" sz="1200" i="1" kern="1200" dirty="0">
                <a:solidFill>
                  <a:schemeClr val="tx1"/>
                </a:solidFill>
                <a:effectLst/>
                <a:latin typeface="+mn-lt"/>
                <a:ea typeface="+mn-ea"/>
                <a:cs typeface="+mn-cs"/>
              </a:rPr>
              <a:t>You mentioned that you and Charlie went to the park together. Can you tell me which park you went to</a:t>
            </a:r>
            <a:r>
              <a:rPr lang="en-US" sz="1200" kern="1200" dirty="0">
                <a:solidFill>
                  <a:schemeClr val="tx1"/>
                </a:solidFill>
                <a:effectLst/>
                <a:latin typeface="+mn-lt"/>
                <a:ea typeface="+mn-ea"/>
                <a:cs typeface="+mn-cs"/>
              </a:rPr>
              <a:t>?’ (Lamb et al., 2008.)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questions should be used cautiously, because these can elicit a defensive reaction on the part of the child. It is therefore advisable to rephrase why-questions in different ways. </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talking with a child about an alleged offence or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more generally, it could also be helpful for them to understand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and reasons behind it. In order to help a child gain insight into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the lawyer can ask the child to look into the future and how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helps or hinders them in achieving certain goals. </a:t>
            </a:r>
            <a:r>
              <a:rPr lang="en-US" sz="1200" u="sng" kern="1200" dirty="0">
                <a:solidFill>
                  <a:schemeClr val="tx1"/>
                </a:solidFill>
                <a:effectLst/>
                <a:latin typeface="+mn-lt"/>
                <a:ea typeface="+mn-ea"/>
                <a:cs typeface="+mn-cs"/>
              </a:rPr>
              <a:t>Giving unwanted advice or well- intentioned warnings is not advisable</a:t>
            </a:r>
            <a:r>
              <a:rPr lang="en-US" sz="1200" kern="1200" dirty="0">
                <a:solidFill>
                  <a:schemeClr val="tx1"/>
                </a:solidFill>
                <a:effectLst/>
                <a:latin typeface="+mn-lt"/>
                <a:ea typeface="+mn-ea"/>
                <a:cs typeface="+mn-cs"/>
              </a:rPr>
              <a:t>, because it often provokes resistance. .(</a:t>
            </a:r>
            <a:r>
              <a:rPr lang="en-US" sz="1200" kern="1200" dirty="0" err="1">
                <a:solidFill>
                  <a:schemeClr val="tx1"/>
                </a:solidFill>
                <a:effectLst/>
                <a:latin typeface="+mn-lt"/>
                <a:ea typeface="+mn-ea"/>
                <a:cs typeface="+mn-cs"/>
              </a:rPr>
              <a:t>Naar</a:t>
            </a:r>
            <a:r>
              <a:rPr lang="en-US" sz="1200" kern="1200" dirty="0">
                <a:solidFill>
                  <a:schemeClr val="tx1"/>
                </a:solidFill>
                <a:effectLst/>
                <a:latin typeface="+mn-lt"/>
                <a:ea typeface="+mn-ea"/>
                <a:cs typeface="+mn-cs"/>
              </a:rPr>
              <a:t>-King, 2011)</a:t>
            </a:r>
            <a:r>
              <a:rPr lang="en-US" sz="8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Behavioural</a:t>
            </a:r>
            <a:r>
              <a:rPr lang="en-US" sz="1200" b="1" kern="1200" dirty="0">
                <a:solidFill>
                  <a:schemeClr val="tx1"/>
                </a:solidFill>
                <a:effectLst/>
                <a:latin typeface="+mn-lt"/>
                <a:ea typeface="+mn-ea"/>
                <a:cs typeface="+mn-cs"/>
              </a:rPr>
              <a:t> change has to be internally motivated</a:t>
            </a:r>
            <a:r>
              <a:rPr lang="en-US" sz="1200" kern="1200" dirty="0">
                <a:solidFill>
                  <a:schemeClr val="tx1"/>
                </a:solidFill>
                <a:effectLst/>
                <a:latin typeface="+mn-lt"/>
                <a:ea typeface="+mn-ea"/>
                <a:cs typeface="+mn-cs"/>
              </a:rPr>
              <a:t>.</a:t>
            </a:r>
          </a:p>
          <a:p>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Examples – Open-ended questions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me everything about what happened.’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What happened right before? Right after?</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what happened?’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Tell me more about [person/object/activity mentioned by child]?</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What kinds of difficulties have you experienced because of your aggression?</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would you imagine your life one year from now?’</a:t>
            </a:r>
            <a:endParaRPr lang="fr-BE" sz="1200" kern="1200" dirty="0">
              <a:solidFill>
                <a:schemeClr val="tx1"/>
              </a:solidFill>
              <a:effectLst/>
              <a:latin typeface="+mn-lt"/>
              <a:ea typeface="+mn-ea"/>
              <a:cs typeface="+mn-cs"/>
            </a:endParaRPr>
          </a:p>
          <a:p>
            <a:pPr lvl="0"/>
            <a:endParaRPr lang="fr-BE"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562961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4.3. Conversational techniques</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Extracts of the Fair Trial Manual page 61 – 64</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a:p>
            <a:pPr lvl="0"/>
            <a:r>
              <a:rPr lang="fr-BE" sz="1200" b="1" i="1" kern="1200" dirty="0">
                <a:solidFill>
                  <a:schemeClr val="tx1"/>
                </a:solidFill>
                <a:effectLst/>
                <a:latin typeface="+mn-lt"/>
                <a:ea typeface="+mn-ea"/>
                <a:cs typeface="+mn-cs"/>
              </a:rPr>
              <a:t>Affirmations</a:t>
            </a: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Affirmations can be a good way to </a:t>
            </a:r>
            <a:r>
              <a:rPr lang="en-US" sz="1200" u="sng" kern="1200" dirty="0">
                <a:solidFill>
                  <a:schemeClr val="tx1"/>
                </a:solidFill>
                <a:effectLst/>
                <a:latin typeface="+mn-lt"/>
                <a:ea typeface="+mn-ea"/>
                <a:cs typeface="+mn-cs"/>
              </a:rPr>
              <a:t>show support and build rapport</a:t>
            </a:r>
            <a:r>
              <a:rPr lang="en-US" sz="1200" kern="1200" dirty="0">
                <a:solidFill>
                  <a:schemeClr val="tx1"/>
                </a:solidFill>
                <a:effectLst/>
                <a:latin typeface="+mn-lt"/>
                <a:ea typeface="+mn-ea"/>
                <a:cs typeface="+mn-cs"/>
              </a:rPr>
              <a:t>, when conversing with children. Affirmations could, for example, compliment the child for making an effort to be present, acknowledge small successes, or show appreciation or understanding. (</a:t>
            </a:r>
            <a:r>
              <a:rPr lang="en-US" sz="1200" kern="1200" dirty="0" err="1">
                <a:solidFill>
                  <a:schemeClr val="tx1"/>
                </a:solidFill>
                <a:effectLst/>
                <a:latin typeface="+mn-lt"/>
                <a:ea typeface="+mn-ea"/>
                <a:cs typeface="+mn-cs"/>
              </a:rPr>
              <a:t>Levensky</a:t>
            </a:r>
            <a:r>
              <a:rPr lang="en-US" sz="1200" kern="1200" dirty="0">
                <a:solidFill>
                  <a:schemeClr val="tx1"/>
                </a:solidFill>
                <a:effectLst/>
                <a:latin typeface="+mn-lt"/>
                <a:ea typeface="+mn-ea"/>
                <a:cs typeface="+mn-cs"/>
              </a:rPr>
              <a:t> et al., 2007) Affirmations </a:t>
            </a:r>
            <a:r>
              <a:rPr lang="en-US" sz="1200" u="sng" kern="1200" dirty="0">
                <a:solidFill>
                  <a:schemeClr val="tx1"/>
                </a:solidFill>
                <a:effectLst/>
                <a:latin typeface="+mn-lt"/>
                <a:ea typeface="+mn-ea"/>
                <a:cs typeface="+mn-cs"/>
              </a:rPr>
              <a:t>should be honest and specific</a:t>
            </a:r>
            <a:r>
              <a:rPr lang="en-US" sz="1200" kern="1200" dirty="0">
                <a:solidFill>
                  <a:schemeClr val="tx1"/>
                </a:solidFill>
                <a:effectLst/>
                <a:latin typeface="+mn-lt"/>
                <a:ea typeface="+mn-ea"/>
                <a:cs typeface="+mn-cs"/>
              </a:rPr>
              <a:t>. Affirmations concerning a specific strength or effort that relate closely to what the child has said are likely to be most effective. (</a:t>
            </a:r>
            <a:r>
              <a:rPr lang="en-US" sz="1200" kern="1200" dirty="0" err="1">
                <a:solidFill>
                  <a:schemeClr val="tx1"/>
                </a:solidFill>
                <a:effectLst/>
                <a:latin typeface="+mn-lt"/>
                <a:ea typeface="+mn-ea"/>
                <a:cs typeface="+mn-cs"/>
              </a:rPr>
              <a:t>Naar</a:t>
            </a:r>
            <a:r>
              <a:rPr lang="en-US" sz="1200" kern="1200" dirty="0">
                <a:solidFill>
                  <a:schemeClr val="tx1"/>
                </a:solidFill>
                <a:effectLst/>
                <a:latin typeface="+mn-lt"/>
                <a:ea typeface="+mn-ea"/>
                <a:cs typeface="+mn-cs"/>
              </a:rPr>
              <a:t>-King, 2011.) In interrogation or formal interview settings, lawyers should </a:t>
            </a:r>
            <a:r>
              <a:rPr lang="en-US" sz="1200" u="sng" kern="1200" dirty="0">
                <a:solidFill>
                  <a:schemeClr val="tx1"/>
                </a:solidFill>
                <a:effectLst/>
                <a:latin typeface="+mn-lt"/>
                <a:ea typeface="+mn-ea"/>
                <a:cs typeface="+mn-cs"/>
              </a:rPr>
              <a:t>avoid complimenting children on what they say, because that will have a suggestive effect </a:t>
            </a:r>
            <a:r>
              <a:rPr lang="en-US" sz="1200" kern="1200" dirty="0">
                <a:solidFill>
                  <a:schemeClr val="tx1"/>
                </a:solidFill>
                <a:effectLst/>
                <a:latin typeface="+mn-lt"/>
                <a:ea typeface="+mn-ea"/>
                <a:cs typeface="+mn-cs"/>
              </a:rPr>
              <a:t>on the child. In these situations, the interviewer should have a neutral but friendly attitude, to avoid suggestibility. </a:t>
            </a:r>
          </a:p>
          <a:p>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Examples - Affirmation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coming today.”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very smart of you to be thinking about your options.”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great that you decided to stop smoking marijuana.”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can see that you’re willing to consider difficult options to make the best choice for yourself”.</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698964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4.3. Conversational techniques</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Extracts of the Fair Trial Manual page 61 – 64</a:t>
            </a:r>
            <a:endParaRPr lang="fr-BE" sz="1200" kern="1200" dirty="0">
              <a:solidFill>
                <a:schemeClr val="tx1"/>
              </a:solidFill>
              <a:effectLst/>
              <a:latin typeface="+mn-lt"/>
              <a:ea typeface="+mn-ea"/>
              <a:cs typeface="+mn-cs"/>
            </a:endParaRPr>
          </a:p>
          <a:p>
            <a:pPr lvl="0"/>
            <a:endParaRPr lang="fr-BE" sz="1200" b="1" i="1" kern="1200" dirty="0">
              <a:solidFill>
                <a:schemeClr val="tx1"/>
              </a:solidFill>
              <a:effectLst/>
              <a:latin typeface="+mn-lt"/>
              <a:ea typeface="+mn-ea"/>
              <a:cs typeface="+mn-cs"/>
            </a:endParaRPr>
          </a:p>
          <a:p>
            <a:pPr lvl="0"/>
            <a:r>
              <a:rPr lang="fr-BE" sz="1200" b="1" i="1" kern="1200" dirty="0" err="1">
                <a:solidFill>
                  <a:schemeClr val="tx1"/>
                </a:solidFill>
                <a:effectLst/>
                <a:latin typeface="+mn-lt"/>
                <a:ea typeface="+mn-ea"/>
                <a:cs typeface="+mn-cs"/>
              </a:rPr>
              <a:t>Summarizing</a:t>
            </a:r>
            <a:endParaRPr lang="fr-BE"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summarising</a:t>
            </a:r>
            <a:r>
              <a:rPr lang="en-US" sz="1200" kern="1200" dirty="0">
                <a:solidFill>
                  <a:schemeClr val="tx1"/>
                </a:solidFill>
                <a:effectLst/>
                <a:latin typeface="+mn-lt"/>
                <a:ea typeface="+mn-ea"/>
                <a:cs typeface="+mn-cs"/>
              </a:rPr>
              <a:t> the statements of a child, a full picture of his views should be reflected to them. This should be followed by </a:t>
            </a:r>
            <a:r>
              <a:rPr lang="en-US" sz="1200" u="sng" kern="1200" dirty="0">
                <a:solidFill>
                  <a:schemeClr val="tx1"/>
                </a:solidFill>
                <a:effectLst/>
                <a:latin typeface="+mn-lt"/>
                <a:ea typeface="+mn-ea"/>
                <a:cs typeface="+mn-cs"/>
              </a:rPr>
              <a:t>checking whether the lawyer has understood the child’s views accurately</a:t>
            </a:r>
            <a:r>
              <a:rPr lang="en-US" sz="1200" kern="1200" dirty="0">
                <a:solidFill>
                  <a:schemeClr val="tx1"/>
                </a:solidFill>
                <a:effectLst/>
                <a:latin typeface="+mn-lt"/>
                <a:ea typeface="+mn-ea"/>
                <a:cs typeface="+mn-cs"/>
              </a:rPr>
              <a:t>. (Erickson et al., 2005).</a:t>
            </a:r>
            <a:endParaRPr lang="fr-BE"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Examples - </a:t>
            </a:r>
            <a:r>
              <a:rPr lang="en-US" sz="1200" b="1" i="1" kern="1200" dirty="0" err="1">
                <a:solidFill>
                  <a:schemeClr val="tx1"/>
                </a:solidFill>
                <a:effectLst/>
                <a:latin typeface="+mn-lt"/>
                <a:ea typeface="+mn-ea"/>
                <a:cs typeface="+mn-cs"/>
              </a:rPr>
              <a:t>Summarising</a:t>
            </a:r>
            <a:r>
              <a:rPr lang="en-US" sz="1200" b="1" i="1"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You have told me lots of things today, and I want to thank you for helping me.</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there anything else you think I should know.’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 you want to ask to me.’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want to talk to me again, you can call me at this phone number.’</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conversation can be closed by asking the child whether they have additional information they would like to disclose to their lawyer.”</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29133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a:solidFill>
                  <a:schemeClr val="tx1"/>
                </a:solidFill>
                <a:effectLst/>
                <a:latin typeface="+mn-lt"/>
                <a:ea typeface="+mn-ea"/>
                <a:cs typeface="+mn-cs"/>
              </a:rPr>
              <a:t>4.4. Goal-Oriented Matrix: Listening to Children </a:t>
            </a:r>
            <a:endParaRPr lang="fr-BE"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Extracts of the Fair trial manual (page 67) </a:t>
            </a:r>
          </a:p>
          <a:p>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matrix presented below is designed to help professionals structure their conversation by presenting different steps from the beginning to the end of the conversation.</a:t>
            </a:r>
            <a:endParaRPr lang="fr-B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Goal-oriented matrix: Listening to children </a:t>
            </a:r>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 Introduction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do you ensure that you yourself are at ease?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do you ensure that the child is at ease (think of contact and contract)?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Explain your own role (if necessary, refer to the invitation letter) and ask about the expectations of the child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Make the framework clear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II. Facts/ experience </a:t>
            </a:r>
            <a:r>
              <a:rPr lang="en-US" sz="1200" kern="1200" dirty="0">
                <a:solidFill>
                  <a:schemeClr val="tx1"/>
                </a:solidFill>
                <a:effectLst/>
                <a:latin typeface="+mn-lt"/>
                <a:ea typeface="+mn-ea"/>
                <a:cs typeface="+mn-cs"/>
              </a:rPr>
              <a:t>(focusing on the past) </a:t>
            </a:r>
            <a:r>
              <a:rPr lang="en-US" sz="1200" i="1" kern="1200" dirty="0">
                <a:solidFill>
                  <a:schemeClr val="tx1"/>
                </a:solidFill>
                <a:effectLst/>
                <a:latin typeface="+mn-lt"/>
                <a:ea typeface="+mn-ea"/>
                <a:cs typeface="+mn-cs"/>
              </a:rPr>
              <a:t>THINKING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led to you being here; what happened?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do you see your situation?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III. Conviction/ interpretation/ significance </a:t>
            </a:r>
            <a:r>
              <a:rPr lang="en-US" sz="1200" kern="1200" dirty="0">
                <a:solidFill>
                  <a:schemeClr val="tx1"/>
                </a:solidFill>
                <a:effectLst/>
                <a:latin typeface="+mn-lt"/>
                <a:ea typeface="+mn-ea"/>
                <a:cs typeface="+mn-cs"/>
              </a:rPr>
              <a:t>(focusing on the present) </a:t>
            </a:r>
            <a:r>
              <a:rPr lang="en-US" sz="1200" i="1" kern="1200" dirty="0">
                <a:solidFill>
                  <a:schemeClr val="tx1"/>
                </a:solidFill>
                <a:effectLst/>
                <a:latin typeface="+mn-lt"/>
                <a:ea typeface="+mn-ea"/>
                <a:cs typeface="+mn-cs"/>
              </a:rPr>
              <a:t>FEELING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is your problem now?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do you feel about it; what does this mean for you?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IV. Decision/ goal </a:t>
            </a:r>
            <a:r>
              <a:rPr lang="en-US" sz="1200" kern="1200" dirty="0">
                <a:solidFill>
                  <a:schemeClr val="tx1"/>
                </a:solidFill>
                <a:effectLst/>
                <a:latin typeface="+mn-lt"/>
                <a:ea typeface="+mn-ea"/>
                <a:cs typeface="+mn-cs"/>
              </a:rPr>
              <a:t>(focusing on the future – needs/‘dream’) </a:t>
            </a:r>
            <a:r>
              <a:rPr lang="en-US" sz="1200" i="1" kern="1200" dirty="0">
                <a:solidFill>
                  <a:schemeClr val="tx1"/>
                </a:solidFill>
                <a:effectLst/>
                <a:latin typeface="+mn-lt"/>
                <a:ea typeface="+mn-ea"/>
                <a:cs typeface="+mn-cs"/>
              </a:rPr>
              <a:t>WANTING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is needed to solve your problem?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would you want/ desire?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 Reaction/ </a:t>
            </a:r>
            <a:r>
              <a:rPr lang="en-US" sz="1200" b="1" i="1" kern="1200" dirty="0" err="1">
                <a:solidFill>
                  <a:schemeClr val="tx1"/>
                </a:solidFill>
                <a:effectLst/>
                <a:latin typeface="+mn-lt"/>
                <a:ea typeface="+mn-ea"/>
                <a:cs typeface="+mn-cs"/>
              </a:rPr>
              <a:t>behaviour</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(focusing on the future – action (short-term)/ </a:t>
            </a:r>
            <a:r>
              <a:rPr lang="en-US" sz="1200" i="1" kern="1200" dirty="0">
                <a:solidFill>
                  <a:schemeClr val="tx1"/>
                </a:solidFill>
                <a:effectLst/>
                <a:latin typeface="+mn-lt"/>
                <a:ea typeface="+mn-ea"/>
                <a:cs typeface="+mn-cs"/>
              </a:rPr>
              <a:t>DOING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expectation (long term))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do you intend to do?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do you think will happen?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VI. Rounding off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has been said – </a:t>
            </a:r>
            <a:r>
              <a:rPr lang="en-US" sz="1200" kern="1200" dirty="0" err="1">
                <a:solidFill>
                  <a:schemeClr val="tx1"/>
                </a:solidFill>
                <a:effectLst/>
                <a:latin typeface="+mn-lt"/>
                <a:ea typeface="+mn-ea"/>
                <a:cs typeface="+mn-cs"/>
              </a:rPr>
              <a:t>summarise</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are you going to do with it/ what are you going to write down/ what are you going to decide to do about it?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Make the transition with the child/ child to the present moment – bring the conversation to a close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Freely adapted from </a:t>
            </a:r>
            <a:r>
              <a:rPr lang="en-US" sz="1200" kern="1200" dirty="0" err="1">
                <a:solidFill>
                  <a:schemeClr val="tx1"/>
                </a:solidFill>
                <a:effectLst/>
                <a:latin typeface="+mn-lt"/>
                <a:ea typeface="+mn-ea"/>
                <a:cs typeface="+mn-cs"/>
              </a:rPr>
              <a:t>Kouwenhoven’s</a:t>
            </a:r>
            <a:r>
              <a:rPr lang="en-US" sz="1200" kern="1200" dirty="0">
                <a:solidFill>
                  <a:schemeClr val="tx1"/>
                </a:solidFill>
                <a:effectLst/>
                <a:latin typeface="+mn-lt"/>
                <a:ea typeface="+mn-ea"/>
                <a:cs typeface="+mn-cs"/>
              </a:rPr>
              <a:t> coaching matrix, Hendriks &amp; Van </a:t>
            </a:r>
            <a:r>
              <a:rPr lang="en-US" sz="1200" kern="1200" dirty="0" err="1">
                <a:solidFill>
                  <a:schemeClr val="tx1"/>
                </a:solidFill>
                <a:effectLst/>
                <a:latin typeface="+mn-lt"/>
                <a:ea typeface="+mn-ea"/>
                <a:cs typeface="+mn-cs"/>
              </a:rPr>
              <a:t>Rheenen</a:t>
            </a:r>
            <a:r>
              <a:rPr lang="en-US" sz="1200" kern="1200" dirty="0">
                <a:solidFill>
                  <a:schemeClr val="tx1"/>
                </a:solidFill>
                <a:effectLst/>
                <a:latin typeface="+mn-lt"/>
                <a:ea typeface="+mn-ea"/>
                <a:cs typeface="+mn-cs"/>
              </a:rPr>
              <a:t>, 2016”</a:t>
            </a:r>
            <a:endParaRPr lang="fr-BE" sz="1200" kern="1200" dirty="0">
              <a:solidFill>
                <a:schemeClr val="tx1"/>
              </a:solidFill>
              <a:effectLst/>
              <a:latin typeface="+mn-lt"/>
              <a:ea typeface="+mn-ea"/>
              <a:cs typeface="+mn-cs"/>
            </a:endParaRPr>
          </a:p>
          <a:p>
            <a:pPr lvl="0"/>
            <a:endParaRPr lang="en-US" sz="1200" b="1"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289135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fr-BE" sz="1200" kern="1200" dirty="0" err="1">
                <a:solidFill>
                  <a:schemeClr val="tx1"/>
                </a:solidFill>
                <a:effectLst/>
                <a:latin typeface="+mn-lt"/>
                <a:ea typeface="+mn-ea"/>
                <a:cs typeface="+mn-cs"/>
              </a:rPr>
              <a:t>Asks</a:t>
            </a:r>
            <a:r>
              <a:rPr lang="fr-BE" sz="1200" kern="1200" dirty="0">
                <a:solidFill>
                  <a:schemeClr val="tx1"/>
                </a:solidFill>
                <a:effectLst/>
                <a:latin typeface="+mn-lt"/>
                <a:ea typeface="+mn-ea"/>
                <a:cs typeface="+mn-cs"/>
              </a:rPr>
              <a:t> the participants, if a </a:t>
            </a:r>
            <a:r>
              <a:rPr lang="fr-BE" sz="1200" kern="1200" dirty="0" err="1">
                <a:solidFill>
                  <a:schemeClr val="tx1"/>
                </a:solidFill>
                <a:effectLst/>
                <a:latin typeface="+mn-lt"/>
                <a:ea typeface="+mn-ea"/>
                <a:cs typeface="+mn-cs"/>
              </a:rPr>
              <a:t>child</a:t>
            </a:r>
            <a:r>
              <a:rPr lang="fr-BE" sz="1200" kern="1200" dirty="0">
                <a:solidFill>
                  <a:schemeClr val="tx1"/>
                </a:solidFill>
                <a:effectLst/>
                <a:latin typeface="+mn-lt"/>
                <a:ea typeface="+mn-ea"/>
                <a:cs typeface="+mn-cs"/>
              </a:rPr>
              <a:t> displays a </a:t>
            </a:r>
            <a:r>
              <a:rPr lang="fr-BE" sz="1200" kern="1200" dirty="0" err="1">
                <a:solidFill>
                  <a:schemeClr val="tx1"/>
                </a:solidFill>
                <a:effectLst/>
                <a:latin typeface="+mn-lt"/>
                <a:ea typeface="+mn-ea"/>
                <a:cs typeface="+mn-cs"/>
              </a:rPr>
              <a:t>lackadaisical</a:t>
            </a:r>
            <a:r>
              <a:rPr lang="fr-BE" sz="1200" kern="1200" dirty="0">
                <a:solidFill>
                  <a:schemeClr val="tx1"/>
                </a:solidFill>
                <a:effectLst/>
                <a:latin typeface="+mn-lt"/>
                <a:ea typeface="+mn-ea"/>
                <a:cs typeface="+mn-cs"/>
              </a:rPr>
              <a:t> or </a:t>
            </a:r>
            <a:r>
              <a:rPr lang="fr-BE" sz="1200" kern="1200" dirty="0" err="1">
                <a:solidFill>
                  <a:schemeClr val="tx1"/>
                </a:solidFill>
                <a:effectLst/>
                <a:latin typeface="+mn-lt"/>
                <a:ea typeface="+mn-ea"/>
                <a:cs typeface="+mn-cs"/>
              </a:rPr>
              <a:t>indifferent</a:t>
            </a:r>
            <a:r>
              <a:rPr lang="fr-BE" sz="1200" kern="1200" dirty="0">
                <a:solidFill>
                  <a:schemeClr val="tx1"/>
                </a:solidFill>
                <a:effectLst/>
                <a:latin typeface="+mn-lt"/>
                <a:ea typeface="+mn-ea"/>
                <a:cs typeface="+mn-cs"/>
              </a:rPr>
              <a:t> attitude, how</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can</a:t>
            </a:r>
            <a:r>
              <a:rPr lang="fr-BE" sz="1200" kern="1200" baseline="0" dirty="0">
                <a:solidFill>
                  <a:schemeClr val="tx1"/>
                </a:solidFill>
                <a:effectLst/>
                <a:latin typeface="+mn-lt"/>
                <a:ea typeface="+mn-ea"/>
                <a:cs typeface="+mn-cs"/>
              </a:rPr>
              <a:t> a </a:t>
            </a:r>
            <a:r>
              <a:rPr lang="fr-BE" sz="1200" kern="1200" baseline="0" dirty="0" err="1">
                <a:solidFill>
                  <a:schemeClr val="tx1"/>
                </a:solidFill>
                <a:effectLst/>
                <a:latin typeface="+mn-lt"/>
                <a:ea typeface="+mn-ea"/>
                <a:cs typeface="+mn-cs"/>
              </a:rPr>
              <a:t>lawyer</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react</a:t>
            </a:r>
            <a:r>
              <a:rPr lang="fr-BE" sz="1200" kern="1200" baseline="0" dirty="0">
                <a:solidFill>
                  <a:schemeClr val="tx1"/>
                </a:solidFill>
                <a:effectLst/>
                <a:latin typeface="+mn-lt"/>
                <a:ea typeface="+mn-ea"/>
                <a:cs typeface="+mn-cs"/>
              </a:rPr>
              <a:t> ? </a:t>
            </a:r>
            <a:r>
              <a:rPr lang="fr-BE" sz="1200" kern="1200" baseline="0" dirty="0" err="1">
                <a:solidFill>
                  <a:schemeClr val="tx1"/>
                </a:solidFill>
                <a:effectLst/>
                <a:latin typeface="+mn-lt"/>
                <a:ea typeface="+mn-ea"/>
                <a:cs typeface="+mn-cs"/>
              </a:rPr>
              <a:t>Asks</a:t>
            </a:r>
            <a:r>
              <a:rPr lang="fr-BE" sz="1200" kern="1200" baseline="0" dirty="0">
                <a:solidFill>
                  <a:schemeClr val="tx1"/>
                </a:solidFill>
                <a:effectLst/>
                <a:latin typeface="+mn-lt"/>
                <a:ea typeface="+mn-ea"/>
                <a:cs typeface="+mn-cs"/>
              </a:rPr>
              <a:t> the participant to </a:t>
            </a:r>
            <a:r>
              <a:rPr lang="fr-BE" sz="1200" kern="1200" baseline="0" dirty="0" err="1">
                <a:solidFill>
                  <a:schemeClr val="tx1"/>
                </a:solidFill>
                <a:effectLst/>
                <a:latin typeface="+mn-lt"/>
                <a:ea typeface="+mn-ea"/>
                <a:cs typeface="+mn-cs"/>
              </a:rPr>
              <a:t>share</a:t>
            </a:r>
            <a:r>
              <a:rPr lang="fr-BE" sz="1200" kern="1200" baseline="0" dirty="0">
                <a:solidFill>
                  <a:schemeClr val="tx1"/>
                </a:solidFill>
                <a:effectLst/>
                <a:latin typeface="+mn-lt"/>
                <a:ea typeface="+mn-ea"/>
                <a:cs typeface="+mn-cs"/>
              </a:rPr>
              <a:t> insights. (</a:t>
            </a:r>
            <a:r>
              <a:rPr lang="fr-BE" sz="1200" kern="1200" baseline="0" dirty="0" err="1">
                <a:solidFill>
                  <a:schemeClr val="tx1"/>
                </a:solidFill>
                <a:effectLst/>
                <a:latin typeface="+mn-lt"/>
                <a:ea typeface="+mn-ea"/>
                <a:cs typeface="+mn-cs"/>
              </a:rPr>
              <a:t>some</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responses</a:t>
            </a:r>
            <a:r>
              <a:rPr lang="fr-BE" sz="1200" kern="1200" baseline="0" dirty="0">
                <a:solidFill>
                  <a:schemeClr val="tx1"/>
                </a:solidFill>
                <a:effectLst/>
                <a:latin typeface="+mn-lt"/>
                <a:ea typeface="+mn-ea"/>
                <a:cs typeface="+mn-cs"/>
              </a:rPr>
              <a:t> on </a:t>
            </a:r>
            <a:r>
              <a:rPr lang="fr-BE" sz="1200" kern="1200" baseline="0" dirty="0" err="1">
                <a:solidFill>
                  <a:schemeClr val="tx1"/>
                </a:solidFill>
                <a:effectLst/>
                <a:latin typeface="+mn-lt"/>
                <a:ea typeface="+mn-ea"/>
                <a:cs typeface="+mn-cs"/>
              </a:rPr>
              <a:t>next</a:t>
            </a:r>
            <a:r>
              <a:rPr lang="fr-BE" sz="1200" kern="1200" baseline="0" dirty="0">
                <a:solidFill>
                  <a:schemeClr val="tx1"/>
                </a:solidFill>
                <a:effectLst/>
                <a:latin typeface="+mn-lt"/>
                <a:ea typeface="+mn-ea"/>
                <a:cs typeface="+mn-cs"/>
              </a:rPr>
              <a:t> slide)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820559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endParaRPr lang="fr-B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points when talking with children </a:t>
            </a:r>
            <a:endParaRPr lang="fr-BE"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a child displays a lackadaisical, indifferent attitude: </a:t>
            </a:r>
            <a:endParaRPr lang="fr-BE" sz="14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show interest in their personal life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explain the consequences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continue to ask questions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tell the child something about yourself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ask what is going well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ask indirect questions (e.g. instead of ‘</a:t>
            </a:r>
            <a:r>
              <a:rPr lang="en-US" sz="1200" i="1" kern="1200" dirty="0">
                <a:solidFill>
                  <a:schemeClr val="tx1"/>
                </a:solidFill>
                <a:effectLst/>
                <a:latin typeface="+mn-lt"/>
                <a:ea typeface="+mn-ea"/>
                <a:cs typeface="+mn-cs"/>
              </a:rPr>
              <a:t>where do you live</a:t>
            </a:r>
            <a:r>
              <a:rPr lang="en-US" sz="1200" kern="1200" dirty="0">
                <a:solidFill>
                  <a:schemeClr val="tx1"/>
                </a:solidFill>
                <a:effectLst/>
                <a:latin typeface="+mn-lt"/>
                <a:ea typeface="+mn-ea"/>
                <a:cs typeface="+mn-cs"/>
              </a:rPr>
              <a:t>?’, ask ‘</a:t>
            </a:r>
            <a:r>
              <a:rPr lang="en-US" sz="1200" i="1" kern="1200" dirty="0">
                <a:solidFill>
                  <a:schemeClr val="tx1"/>
                </a:solidFill>
                <a:effectLst/>
                <a:latin typeface="+mn-lt"/>
                <a:ea typeface="+mn-ea"/>
                <a:cs typeface="+mn-cs"/>
              </a:rPr>
              <a:t>could you let me know where you live?</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a:t>
            </a:r>
            <a:r>
              <a:rPr lang="en-US" sz="1200" kern="1200" dirty="0" err="1">
                <a:solidFill>
                  <a:schemeClr val="tx1"/>
                </a:solidFill>
                <a:effectLst/>
                <a:latin typeface="+mn-lt"/>
                <a:ea typeface="+mn-ea"/>
                <a:cs typeface="+mn-cs"/>
              </a:rPr>
              <a:t>humour</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make clear that the child is responsible for communicating with you (e.g. ‘</a:t>
            </a:r>
            <a:r>
              <a:rPr lang="en-US" sz="1200" i="1" kern="1200" dirty="0">
                <a:solidFill>
                  <a:schemeClr val="tx1"/>
                </a:solidFill>
                <a:effectLst/>
                <a:latin typeface="+mn-lt"/>
                <a:ea typeface="+mn-ea"/>
                <a:cs typeface="+mn-cs"/>
              </a:rPr>
              <a:t>if you are not interested we can stop this conversation</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focus on talking about the child’s interests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give the child the opportunity and responsibility to talk. Do not fill silences quickly.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446332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the child denies the problem, how to react?  </a:t>
            </a:r>
            <a:r>
              <a:rPr lang="fr-BE" sz="1200" b="0" kern="1200" baseline="0" dirty="0" err="1">
                <a:solidFill>
                  <a:schemeClr val="tx1"/>
                </a:solidFill>
                <a:effectLst/>
                <a:latin typeface="+mn-lt"/>
                <a:ea typeface="+mn-ea"/>
                <a:cs typeface="+mn-cs"/>
              </a:rPr>
              <a:t>Asks</a:t>
            </a:r>
            <a:r>
              <a:rPr lang="fr-BE" sz="1200" b="0" kern="1200" baseline="0" dirty="0">
                <a:solidFill>
                  <a:schemeClr val="tx1"/>
                </a:solidFill>
                <a:effectLst/>
                <a:latin typeface="+mn-lt"/>
                <a:ea typeface="+mn-ea"/>
                <a:cs typeface="+mn-cs"/>
              </a:rPr>
              <a:t> </a:t>
            </a:r>
            <a:r>
              <a:rPr lang="fr-BE" sz="1200" kern="1200" baseline="0" dirty="0">
                <a:solidFill>
                  <a:schemeClr val="tx1"/>
                </a:solidFill>
                <a:effectLst/>
                <a:latin typeface="+mn-lt"/>
                <a:ea typeface="+mn-ea"/>
                <a:cs typeface="+mn-cs"/>
              </a:rPr>
              <a:t>the participant to </a:t>
            </a:r>
            <a:r>
              <a:rPr lang="fr-BE" sz="1200" kern="1200" baseline="0" dirty="0" err="1">
                <a:solidFill>
                  <a:schemeClr val="tx1"/>
                </a:solidFill>
                <a:effectLst/>
                <a:latin typeface="+mn-lt"/>
                <a:ea typeface="+mn-ea"/>
                <a:cs typeface="+mn-cs"/>
              </a:rPr>
              <a:t>share</a:t>
            </a:r>
            <a:r>
              <a:rPr lang="fr-BE" sz="1200" kern="1200" baseline="0" dirty="0">
                <a:solidFill>
                  <a:schemeClr val="tx1"/>
                </a:solidFill>
                <a:effectLst/>
                <a:latin typeface="+mn-lt"/>
                <a:ea typeface="+mn-ea"/>
                <a:cs typeface="+mn-cs"/>
              </a:rPr>
              <a:t> insights. (</a:t>
            </a:r>
            <a:r>
              <a:rPr lang="fr-BE" sz="1200" kern="1200" baseline="0" dirty="0" err="1">
                <a:solidFill>
                  <a:schemeClr val="tx1"/>
                </a:solidFill>
                <a:effectLst/>
                <a:latin typeface="+mn-lt"/>
                <a:ea typeface="+mn-ea"/>
                <a:cs typeface="+mn-cs"/>
              </a:rPr>
              <a:t>some</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responses</a:t>
            </a:r>
            <a:r>
              <a:rPr lang="fr-BE" sz="1200" kern="1200" baseline="0" dirty="0">
                <a:solidFill>
                  <a:schemeClr val="tx1"/>
                </a:solidFill>
                <a:effectLst/>
                <a:latin typeface="+mn-lt"/>
                <a:ea typeface="+mn-ea"/>
                <a:cs typeface="+mn-cs"/>
              </a:rPr>
              <a:t> on </a:t>
            </a:r>
            <a:r>
              <a:rPr lang="fr-BE" sz="1200" kern="1200" baseline="0" dirty="0" err="1">
                <a:solidFill>
                  <a:schemeClr val="tx1"/>
                </a:solidFill>
                <a:effectLst/>
                <a:latin typeface="+mn-lt"/>
                <a:ea typeface="+mn-ea"/>
                <a:cs typeface="+mn-cs"/>
              </a:rPr>
              <a:t>next</a:t>
            </a:r>
            <a:r>
              <a:rPr lang="fr-BE" sz="1200" kern="1200" baseline="0" dirty="0">
                <a:solidFill>
                  <a:schemeClr val="tx1"/>
                </a:solidFill>
                <a:effectLst/>
                <a:latin typeface="+mn-lt"/>
                <a:ea typeface="+mn-ea"/>
                <a:cs typeface="+mn-cs"/>
              </a:rPr>
              <a:t> slide)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1"/>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883540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the child denies the problem</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try to find the cause of the denial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prompt the child to take responsibility for communicating about the problem (e.g. ‘</a:t>
            </a:r>
            <a:r>
              <a:rPr lang="en-US" sz="1200" i="1" kern="1200" dirty="0">
                <a:solidFill>
                  <a:schemeClr val="tx1"/>
                </a:solidFill>
                <a:effectLst/>
                <a:latin typeface="+mn-lt"/>
                <a:ea typeface="+mn-ea"/>
                <a:cs typeface="+mn-cs"/>
              </a:rPr>
              <a:t>we can just stop if there really is no problem’</a:t>
            </a:r>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Alternatively, show amazement at the denial of the problem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confront the child with the facts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let the child take the initiative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ask about the child’s perception of the situation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make sure you also talk with the child about positive things or things they are dealing with well.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emphasise</a:t>
            </a:r>
            <a:r>
              <a:rPr lang="en-US" sz="1200" kern="1200" dirty="0">
                <a:solidFill>
                  <a:schemeClr val="tx1"/>
                </a:solidFill>
                <a:effectLst/>
                <a:latin typeface="+mn-lt"/>
                <a:ea typeface="+mn-ea"/>
                <a:cs typeface="+mn-cs"/>
              </a:rPr>
              <a:t> the child’s own interests in talking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8900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US" sz="1200" i="0" u="sng" kern="1200" baseline="0" dirty="0">
                <a:solidFill>
                  <a:schemeClr val="tx1"/>
                </a:solidFill>
                <a:effectLst/>
                <a:latin typeface="+mn-lt"/>
                <a:ea typeface="+mn-ea"/>
                <a:cs typeface="+mn-cs"/>
              </a:rPr>
              <a:t>Conduct of the activity:</a:t>
            </a:r>
          </a:p>
          <a:p>
            <a:pPr marL="171450" indent="-171450">
              <a:buFontTx/>
              <a:buChar char="-"/>
            </a:pPr>
            <a:r>
              <a:rPr lang="en-US" sz="1200" kern="1200" baseline="0" dirty="0">
                <a:solidFill>
                  <a:schemeClr val="tx1"/>
                </a:solidFill>
                <a:effectLst/>
                <a:latin typeface="+mn-lt"/>
                <a:ea typeface="+mn-ea"/>
                <a:cs typeface="+mn-cs"/>
              </a:rPr>
              <a:t>Work on the first situation "Meeting Alex before his hearing by the judge“ (30minutes)</a:t>
            </a:r>
          </a:p>
          <a:p>
            <a:pPr marL="628650" lvl="1" indent="-171450">
              <a:buFontTx/>
              <a:buChar char="-"/>
            </a:pPr>
            <a:r>
              <a:rPr lang="en-US" sz="1200" kern="1200" baseline="0" dirty="0">
                <a:solidFill>
                  <a:schemeClr val="tx1"/>
                </a:solidFill>
                <a:effectLst/>
                <a:latin typeface="+mn-lt"/>
                <a:ea typeface="+mn-ea"/>
                <a:cs typeface="+mn-cs"/>
              </a:rPr>
              <a:t>Presentation of the activity and instructions by the trainer (5')</a:t>
            </a:r>
          </a:p>
          <a:p>
            <a:pPr marL="628650" lvl="1" indent="-171450">
              <a:buFontTx/>
              <a:buChar char="-"/>
            </a:pPr>
            <a:r>
              <a:rPr lang="en-US" sz="1200" kern="1200" baseline="0" dirty="0">
                <a:solidFill>
                  <a:schemeClr val="tx1"/>
                </a:solidFill>
                <a:effectLst/>
                <a:latin typeface="+mn-lt"/>
                <a:ea typeface="+mn-ea"/>
                <a:cs typeface="+mn-cs"/>
              </a:rPr>
              <a:t>Choice of two volunteers to play Alex and the lawyer </a:t>
            </a:r>
          </a:p>
          <a:p>
            <a:pPr marL="628650" lvl="1" indent="-171450">
              <a:buFontTx/>
              <a:buChar char="-"/>
            </a:pPr>
            <a:r>
              <a:rPr lang="en-US" sz="1200" kern="1200" baseline="0" dirty="0">
                <a:solidFill>
                  <a:schemeClr val="tx1"/>
                </a:solidFill>
                <a:effectLst/>
                <a:latin typeface="+mn-lt"/>
                <a:ea typeface="+mn-ea"/>
                <a:cs typeface="+mn-cs"/>
              </a:rPr>
              <a:t>Distribution of the sheets to the actors and observers</a:t>
            </a:r>
          </a:p>
          <a:p>
            <a:pPr marL="628650" lvl="1" indent="-171450">
              <a:buFontTx/>
              <a:buChar char="-"/>
            </a:pPr>
            <a:r>
              <a:rPr lang="en-US" sz="1200" kern="1200" baseline="0" dirty="0">
                <a:solidFill>
                  <a:schemeClr val="tx1"/>
                </a:solidFill>
                <a:effectLst/>
                <a:latin typeface="+mn-lt"/>
                <a:ea typeface="+mn-ea"/>
                <a:cs typeface="+mn-cs"/>
              </a:rPr>
              <a:t>Participants read their sheets (the situation and info on their role) in the same time the trainer sets up the room-  (5’)</a:t>
            </a:r>
          </a:p>
          <a:p>
            <a:pPr marL="628650" lvl="1" indent="-171450">
              <a:buFontTx/>
              <a:buChar char="-"/>
            </a:pPr>
            <a:r>
              <a:rPr lang="en-US" sz="1200" kern="1200" baseline="0" dirty="0">
                <a:solidFill>
                  <a:schemeClr val="tx1"/>
                </a:solidFill>
                <a:effectLst/>
                <a:latin typeface="+mn-lt"/>
                <a:ea typeface="+mn-ea"/>
                <a:cs typeface="+mn-cs"/>
              </a:rPr>
              <a:t>Actors play the scene while observers observe (5 – 10’)</a:t>
            </a:r>
          </a:p>
          <a:p>
            <a:pPr marL="628650" lvl="1" indent="-171450">
              <a:buFontTx/>
              <a:buChar char="-"/>
            </a:pPr>
            <a:r>
              <a:rPr lang="en-US" sz="1200" kern="1200" baseline="0" dirty="0">
                <a:solidFill>
                  <a:schemeClr val="tx1"/>
                </a:solidFill>
                <a:effectLst/>
                <a:latin typeface="+mn-lt"/>
                <a:ea typeface="+mn-ea"/>
                <a:cs typeface="+mn-cs"/>
              </a:rPr>
              <a:t>Group debriefing led by the trainer (10-15’)</a:t>
            </a:r>
            <a:endParaRPr lang="en-GB" dirty="0"/>
          </a:p>
          <a:p>
            <a:endParaRPr lang="en-US" sz="1200" i="0" u="sng"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Work on the second situation "Situation 2 - Lauren's chamber’s hearing “ (30minutes)</a:t>
            </a:r>
          </a:p>
          <a:p>
            <a:pPr marL="628650" lvl="1" indent="-171450">
              <a:buFontTx/>
              <a:buChar char="-"/>
            </a:pPr>
            <a:r>
              <a:rPr lang="en-US" sz="1200" kern="1200" baseline="0" dirty="0">
                <a:solidFill>
                  <a:schemeClr val="tx1"/>
                </a:solidFill>
                <a:effectLst/>
                <a:latin typeface="+mn-lt"/>
                <a:ea typeface="+mn-ea"/>
                <a:cs typeface="+mn-cs"/>
              </a:rPr>
              <a:t>Presentation of the activity and instructions by the trainer (5')</a:t>
            </a:r>
          </a:p>
          <a:p>
            <a:pPr marL="628650" lvl="1" indent="-171450">
              <a:buFontTx/>
              <a:buChar char="-"/>
            </a:pPr>
            <a:r>
              <a:rPr lang="en-US" sz="1200" kern="1200" baseline="0" dirty="0">
                <a:solidFill>
                  <a:schemeClr val="tx1"/>
                </a:solidFill>
                <a:effectLst/>
                <a:latin typeface="+mn-lt"/>
                <a:ea typeface="+mn-ea"/>
                <a:cs typeface="+mn-cs"/>
              </a:rPr>
              <a:t>Choice of four volunteers to play Alex, the lawyer, the parent, the judge</a:t>
            </a:r>
          </a:p>
          <a:p>
            <a:pPr marL="628650" lvl="1" indent="-171450">
              <a:buFontTx/>
              <a:buChar char="-"/>
            </a:pPr>
            <a:r>
              <a:rPr lang="en-US" sz="1200" kern="1200" baseline="0" dirty="0">
                <a:solidFill>
                  <a:schemeClr val="tx1"/>
                </a:solidFill>
                <a:effectLst/>
                <a:latin typeface="+mn-lt"/>
                <a:ea typeface="+mn-ea"/>
                <a:cs typeface="+mn-cs"/>
              </a:rPr>
              <a:t>Distribution of the sheets to the actors and observers</a:t>
            </a:r>
          </a:p>
          <a:p>
            <a:pPr marL="628650" lvl="1" indent="-171450">
              <a:buFontTx/>
              <a:buChar char="-"/>
            </a:pPr>
            <a:r>
              <a:rPr lang="en-US" sz="1200" kern="1200" baseline="0" dirty="0">
                <a:solidFill>
                  <a:schemeClr val="tx1"/>
                </a:solidFill>
                <a:effectLst/>
                <a:latin typeface="+mn-lt"/>
                <a:ea typeface="+mn-ea"/>
                <a:cs typeface="+mn-cs"/>
              </a:rPr>
              <a:t>Participants read their sheets (the situation and info on their role) in the same time the trainer sets up the room-  (5’)</a:t>
            </a:r>
          </a:p>
          <a:p>
            <a:pPr marL="628650" lvl="1" indent="-171450">
              <a:buFontTx/>
              <a:buChar char="-"/>
            </a:pPr>
            <a:r>
              <a:rPr lang="en-US" sz="1200" kern="1200" baseline="0" dirty="0">
                <a:solidFill>
                  <a:schemeClr val="tx1"/>
                </a:solidFill>
                <a:effectLst/>
                <a:latin typeface="+mn-lt"/>
                <a:ea typeface="+mn-ea"/>
                <a:cs typeface="+mn-cs"/>
              </a:rPr>
              <a:t>Actors play the scene while observers observe (5 – 10’)</a:t>
            </a:r>
          </a:p>
          <a:p>
            <a:pPr marL="628650" lvl="1" indent="-171450">
              <a:buFontTx/>
              <a:buChar char="-"/>
            </a:pPr>
            <a:r>
              <a:rPr lang="en-US" sz="1200" kern="1200" baseline="0" dirty="0">
                <a:solidFill>
                  <a:schemeClr val="tx1"/>
                </a:solidFill>
                <a:effectLst/>
                <a:latin typeface="+mn-lt"/>
                <a:ea typeface="+mn-ea"/>
                <a:cs typeface="+mn-cs"/>
              </a:rPr>
              <a:t>Group debriefing led by the trainer (10-15</a:t>
            </a:r>
            <a:r>
              <a:rPr lang="en-US" sz="1200" kern="1200" baseline="0" dirty="0" smtClean="0">
                <a:solidFill>
                  <a:schemeClr val="tx1"/>
                </a:solidFill>
                <a:effectLst/>
                <a:latin typeface="+mn-lt"/>
                <a:ea typeface="+mn-ea"/>
                <a:cs typeface="+mn-cs"/>
              </a:rPr>
              <a:t>’)</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12900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situation</a:t>
            </a:r>
            <a:r>
              <a:rPr lang="en-GB" sz="1200" kern="1200" baseline="0" dirty="0">
                <a:solidFill>
                  <a:schemeClr val="tx1"/>
                </a:solidFill>
                <a:effectLst/>
                <a:latin typeface="+mn-lt"/>
                <a:ea typeface="+mn-ea"/>
                <a:cs typeface="+mn-cs"/>
              </a:rPr>
              <a:t> occurred during the first role play, you can recall what strategies they mentioned for this situation.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child is uncooperative, and needs motivation: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make clear that the child needs to communicate to make progress: ‘</a:t>
            </a:r>
            <a:r>
              <a:rPr lang="en-US" sz="1200" i="1" kern="1200" dirty="0">
                <a:solidFill>
                  <a:schemeClr val="tx1"/>
                </a:solidFill>
                <a:effectLst/>
                <a:latin typeface="+mn-lt"/>
                <a:ea typeface="+mn-ea"/>
                <a:cs typeface="+mn-cs"/>
              </a:rPr>
              <a:t>well then we are stuck, so we just have to give up</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explain the consequences of not cooperating to the child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explain the ‘benefits’ of cooperating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compliment the child, where appropriate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097150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If the child fives contradictory messages, how to react? </a:t>
            </a:r>
            <a:r>
              <a:rPr lang="fr-BE" sz="1400" b="0" kern="1200" baseline="0" dirty="0" err="1">
                <a:solidFill>
                  <a:schemeClr val="tx1"/>
                </a:solidFill>
                <a:effectLst/>
                <a:latin typeface="+mn-lt"/>
                <a:ea typeface="+mn-ea"/>
                <a:cs typeface="+mn-cs"/>
              </a:rPr>
              <a:t>Asks</a:t>
            </a:r>
            <a:r>
              <a:rPr lang="fr-BE" sz="1400" b="0" kern="1200" baseline="0" dirty="0">
                <a:solidFill>
                  <a:schemeClr val="tx1"/>
                </a:solidFill>
                <a:effectLst/>
                <a:latin typeface="+mn-lt"/>
                <a:ea typeface="+mn-ea"/>
                <a:cs typeface="+mn-cs"/>
              </a:rPr>
              <a:t> </a:t>
            </a:r>
            <a:r>
              <a:rPr lang="fr-BE" sz="1400" kern="1200" baseline="0" dirty="0">
                <a:solidFill>
                  <a:schemeClr val="tx1"/>
                </a:solidFill>
                <a:effectLst/>
                <a:latin typeface="+mn-lt"/>
                <a:ea typeface="+mn-ea"/>
                <a:cs typeface="+mn-cs"/>
              </a:rPr>
              <a:t>the participant to </a:t>
            </a:r>
            <a:r>
              <a:rPr lang="fr-BE" sz="1400" kern="1200" baseline="0" dirty="0" err="1">
                <a:solidFill>
                  <a:schemeClr val="tx1"/>
                </a:solidFill>
                <a:effectLst/>
                <a:latin typeface="+mn-lt"/>
                <a:ea typeface="+mn-ea"/>
                <a:cs typeface="+mn-cs"/>
              </a:rPr>
              <a:t>share</a:t>
            </a:r>
            <a:r>
              <a:rPr lang="fr-BE" sz="1400" kern="1200" baseline="0" dirty="0">
                <a:solidFill>
                  <a:schemeClr val="tx1"/>
                </a:solidFill>
                <a:effectLst/>
                <a:latin typeface="+mn-lt"/>
                <a:ea typeface="+mn-ea"/>
                <a:cs typeface="+mn-cs"/>
              </a:rPr>
              <a:t> insights. (</a:t>
            </a:r>
            <a:r>
              <a:rPr lang="fr-BE" sz="1400" kern="1200" baseline="0" dirty="0" err="1">
                <a:solidFill>
                  <a:schemeClr val="tx1"/>
                </a:solidFill>
                <a:effectLst/>
                <a:latin typeface="+mn-lt"/>
                <a:ea typeface="+mn-ea"/>
                <a:cs typeface="+mn-cs"/>
              </a:rPr>
              <a:t>some</a:t>
            </a:r>
            <a:r>
              <a:rPr lang="fr-BE" sz="1400" kern="1200" baseline="0" dirty="0">
                <a:solidFill>
                  <a:schemeClr val="tx1"/>
                </a:solidFill>
                <a:effectLst/>
                <a:latin typeface="+mn-lt"/>
                <a:ea typeface="+mn-ea"/>
                <a:cs typeface="+mn-cs"/>
              </a:rPr>
              <a:t> </a:t>
            </a:r>
            <a:r>
              <a:rPr lang="fr-BE" sz="1400" kern="1200" baseline="0" dirty="0" err="1">
                <a:solidFill>
                  <a:schemeClr val="tx1"/>
                </a:solidFill>
                <a:effectLst/>
                <a:latin typeface="+mn-lt"/>
                <a:ea typeface="+mn-ea"/>
                <a:cs typeface="+mn-cs"/>
              </a:rPr>
              <a:t>responses</a:t>
            </a:r>
            <a:r>
              <a:rPr lang="fr-BE" sz="1400" kern="1200" baseline="0" dirty="0">
                <a:solidFill>
                  <a:schemeClr val="tx1"/>
                </a:solidFill>
                <a:effectLst/>
                <a:latin typeface="+mn-lt"/>
                <a:ea typeface="+mn-ea"/>
                <a:cs typeface="+mn-cs"/>
              </a:rPr>
              <a:t> on </a:t>
            </a:r>
            <a:r>
              <a:rPr lang="fr-BE" sz="1400" kern="1200" baseline="0" dirty="0" err="1">
                <a:solidFill>
                  <a:schemeClr val="tx1"/>
                </a:solidFill>
                <a:effectLst/>
                <a:latin typeface="+mn-lt"/>
                <a:ea typeface="+mn-ea"/>
                <a:cs typeface="+mn-cs"/>
              </a:rPr>
              <a:t>next</a:t>
            </a:r>
            <a:r>
              <a:rPr lang="fr-BE" sz="1400" kern="1200" baseline="0" dirty="0">
                <a:solidFill>
                  <a:schemeClr val="tx1"/>
                </a:solidFill>
                <a:effectLst/>
                <a:latin typeface="+mn-lt"/>
                <a:ea typeface="+mn-ea"/>
                <a:cs typeface="+mn-cs"/>
              </a:rPr>
              <a:t> slide)</a:t>
            </a:r>
            <a:endParaRPr lang="fr-BE" sz="1400" kern="1200" dirty="0">
              <a:solidFill>
                <a:schemeClr val="tx1"/>
              </a:solidFill>
              <a:effectLst/>
              <a:latin typeface="+mn-lt"/>
              <a:ea typeface="+mn-ea"/>
              <a:cs typeface="+mn-cs"/>
            </a:endParaRPr>
          </a:p>
          <a:p>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500004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the child gives contradictory messages </a:t>
            </a:r>
            <a:r>
              <a:rPr lang="en-US" sz="1200" kern="1200" dirty="0">
                <a:solidFill>
                  <a:schemeClr val="tx1"/>
                </a:solidFill>
                <a:effectLst/>
                <a:latin typeface="+mn-lt"/>
                <a:ea typeface="+mn-ea"/>
                <a:cs typeface="+mn-cs"/>
              </a:rPr>
              <a:t>(e.g. the child says that nothing is wrong but you see irritation in his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point out the inconsistencies (e.g. ‘</a:t>
            </a:r>
            <a:r>
              <a:rPr lang="en-US" sz="1200" i="1" kern="1200" dirty="0">
                <a:solidFill>
                  <a:schemeClr val="tx1"/>
                </a:solidFill>
                <a:effectLst/>
                <a:latin typeface="+mn-lt"/>
                <a:ea typeface="+mn-ea"/>
                <a:cs typeface="+mn-cs"/>
              </a:rPr>
              <a:t>I see that you are angry</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challenge them to be more honest (e.g. ‘</a:t>
            </a:r>
            <a:r>
              <a:rPr lang="en-US" sz="1200" i="1" kern="1200" dirty="0">
                <a:solidFill>
                  <a:schemeClr val="tx1"/>
                </a:solidFill>
                <a:effectLst/>
                <a:latin typeface="+mn-lt"/>
                <a:ea typeface="+mn-ea"/>
                <a:cs typeface="+mn-cs"/>
              </a:rPr>
              <a:t>I don’t believe that</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622458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t>If the child displays aggressive </a:t>
            </a:r>
            <a:r>
              <a:rPr lang="en-US" sz="1400" b="1" dirty="0" err="1"/>
              <a:t>behaviour</a:t>
            </a:r>
            <a:r>
              <a:rPr lang="fr-BE" sz="1400" b="1" dirty="0"/>
              <a:t>, how to </a:t>
            </a:r>
            <a:r>
              <a:rPr lang="fr-BE" sz="1400" b="1" dirty="0" err="1"/>
              <a:t>react</a:t>
            </a:r>
            <a:r>
              <a:rPr lang="fr-BE" sz="1400" b="1" dirty="0"/>
              <a:t>?</a:t>
            </a:r>
            <a:r>
              <a:rPr lang="fr-BE" sz="1400" b="0" kern="1200" baseline="0" dirty="0">
                <a:solidFill>
                  <a:schemeClr val="tx1"/>
                </a:solidFill>
                <a:effectLst/>
                <a:latin typeface="+mn-lt"/>
                <a:ea typeface="+mn-ea"/>
                <a:cs typeface="+mn-cs"/>
              </a:rPr>
              <a:t> </a:t>
            </a:r>
            <a:r>
              <a:rPr lang="fr-BE" sz="1400" b="0" kern="1200" baseline="0" dirty="0" err="1">
                <a:solidFill>
                  <a:schemeClr val="tx1"/>
                </a:solidFill>
                <a:effectLst/>
                <a:latin typeface="+mn-lt"/>
                <a:ea typeface="+mn-ea"/>
                <a:cs typeface="+mn-cs"/>
              </a:rPr>
              <a:t>Ask</a:t>
            </a:r>
            <a:r>
              <a:rPr lang="fr-BE" sz="1400" b="0" kern="1200" baseline="0" dirty="0">
                <a:solidFill>
                  <a:schemeClr val="tx1"/>
                </a:solidFill>
                <a:effectLst/>
                <a:latin typeface="+mn-lt"/>
                <a:ea typeface="+mn-ea"/>
                <a:cs typeface="+mn-cs"/>
              </a:rPr>
              <a:t> the participants to </a:t>
            </a:r>
            <a:r>
              <a:rPr lang="fr-BE" sz="1400" b="0" kern="1200" baseline="0" dirty="0" err="1">
                <a:solidFill>
                  <a:schemeClr val="tx1"/>
                </a:solidFill>
                <a:effectLst/>
                <a:latin typeface="+mn-lt"/>
                <a:ea typeface="+mn-ea"/>
                <a:cs typeface="+mn-cs"/>
              </a:rPr>
              <a:t>share</a:t>
            </a:r>
            <a:r>
              <a:rPr lang="fr-BE" sz="1400" b="0" kern="1200" baseline="0" dirty="0">
                <a:solidFill>
                  <a:schemeClr val="tx1"/>
                </a:solidFill>
                <a:effectLst/>
                <a:latin typeface="+mn-lt"/>
                <a:ea typeface="+mn-ea"/>
                <a:cs typeface="+mn-cs"/>
              </a:rPr>
              <a:t> insights.</a:t>
            </a:r>
            <a:endParaRPr lang="fr-BE" sz="1400"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2537556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the child displays aggressive </a:t>
            </a:r>
            <a:r>
              <a:rPr lang="en-US" sz="1200" b="1" kern="1200" dirty="0" err="1">
                <a:solidFill>
                  <a:schemeClr val="tx1"/>
                </a:solidFill>
                <a:effectLst/>
                <a:latin typeface="+mn-lt"/>
                <a:ea typeface="+mn-ea"/>
                <a:cs typeface="+mn-cs"/>
              </a:rPr>
              <a:t>behaviour</a:t>
            </a:r>
            <a:r>
              <a:rPr lang="en-US" sz="1200" b="1" kern="1200" dirty="0">
                <a:solidFill>
                  <a:schemeClr val="tx1"/>
                </a:solidFill>
                <a:effectLst/>
                <a:latin typeface="+mn-lt"/>
                <a:ea typeface="+mn-ea"/>
                <a:cs typeface="+mn-cs"/>
              </a:rPr>
              <a:t>: </a:t>
            </a:r>
            <a:endParaRPr lang="fr-BE"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explain rules of the conversation: “</a:t>
            </a:r>
            <a:r>
              <a:rPr lang="en-US" sz="1200" i="1" kern="1200" dirty="0">
                <a:solidFill>
                  <a:schemeClr val="tx1"/>
                </a:solidFill>
                <a:effectLst/>
                <a:latin typeface="+mn-lt"/>
                <a:ea typeface="+mn-ea"/>
                <a:cs typeface="+mn-cs"/>
              </a:rPr>
              <a:t>I don’t want you to talk to me like that!</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stay</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calm</a:t>
            </a:r>
            <a:r>
              <a:rPr lang="fr-BE" sz="1200" kern="1200" dirty="0">
                <a:solidFill>
                  <a:schemeClr val="tx1"/>
                </a:solidFill>
                <a:effectLst/>
                <a:latin typeface="+mn-lt"/>
                <a:ea typeface="+mn-ea"/>
                <a:cs typeface="+mn-cs"/>
              </a:rPr>
              <a:t>; and </a:t>
            </a:r>
          </a:p>
          <a:p>
            <a:pPr lvl="0"/>
            <a:r>
              <a:rPr lang="en-US" sz="1200" kern="1200" dirty="0">
                <a:solidFill>
                  <a:schemeClr val="tx1"/>
                </a:solidFill>
                <a:effectLst/>
                <a:latin typeface="+mn-lt"/>
                <a:ea typeface="+mn-ea"/>
                <a:cs typeface="+mn-cs"/>
              </a:rPr>
              <a:t>• ask for the reason why the child is angry.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161148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 If the child has an internal locus (i.e. they blame everything on themselves), how to react? Ask the participants to share their insights.</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45760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Internal locus (i.e. they blame everything on themselves): </a:t>
            </a:r>
            <a:endParaRPr lang="fr-BE"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work to promote understanding (sketch the situation); </a:t>
            </a:r>
            <a:endParaRPr lang="fr-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confront</a:t>
            </a:r>
            <a:r>
              <a:rPr lang="fr-BE" sz="1200" kern="1200" dirty="0">
                <a:solidFill>
                  <a:schemeClr val="tx1"/>
                </a:solidFill>
                <a:effectLst/>
                <a:latin typeface="+mn-lt"/>
                <a:ea typeface="+mn-ea"/>
                <a:cs typeface="+mn-cs"/>
              </a:rPr>
              <a:t> the </a:t>
            </a:r>
            <a:r>
              <a:rPr lang="fr-BE" sz="1200" kern="1200" dirty="0" err="1">
                <a:solidFill>
                  <a:schemeClr val="tx1"/>
                </a:solidFill>
                <a:effectLst/>
                <a:latin typeface="+mn-lt"/>
                <a:ea typeface="+mn-ea"/>
                <a:cs typeface="+mn-cs"/>
              </a:rPr>
              <a:t>child</a:t>
            </a:r>
            <a:r>
              <a:rPr lang="fr-BE" sz="1200" kern="1200" dirty="0">
                <a:solidFill>
                  <a:schemeClr val="tx1"/>
                </a:solidFill>
                <a:effectLst/>
                <a:latin typeface="+mn-lt"/>
                <a:ea typeface="+mn-ea"/>
                <a:cs typeface="+mn-cs"/>
              </a:rPr>
              <a:t>; and </a:t>
            </a:r>
          </a:p>
          <a:p>
            <a:pPr lvl="0"/>
            <a:r>
              <a:rPr lang="fr-BE" sz="1200" kern="1200" dirty="0">
                <a:solidFill>
                  <a:schemeClr val="tx1"/>
                </a:solidFill>
                <a:effectLst/>
                <a:latin typeface="+mn-lt"/>
                <a:ea typeface="+mn-ea"/>
                <a:cs typeface="+mn-cs"/>
              </a:rPr>
              <a:t>• help </a:t>
            </a:r>
            <a:r>
              <a:rPr lang="fr-BE" sz="1200" kern="1200" dirty="0" err="1">
                <a:solidFill>
                  <a:schemeClr val="tx1"/>
                </a:solidFill>
                <a:effectLst/>
                <a:latin typeface="+mn-lt"/>
                <a:ea typeface="+mn-ea"/>
                <a:cs typeface="+mn-cs"/>
              </a:rPr>
              <a:t>them</a:t>
            </a:r>
            <a:r>
              <a:rPr lang="fr-BE" sz="1200" kern="1200" dirty="0">
                <a:solidFill>
                  <a:schemeClr val="tx1"/>
                </a:solidFill>
                <a:effectLst/>
                <a:latin typeface="+mn-lt"/>
                <a:ea typeface="+mn-ea"/>
                <a:cs typeface="+mn-cs"/>
              </a:rPr>
              <a:t> to </a:t>
            </a:r>
            <a:r>
              <a:rPr lang="fr-BE" sz="1200" kern="1200" dirty="0" err="1">
                <a:solidFill>
                  <a:schemeClr val="tx1"/>
                </a:solidFill>
                <a:effectLst/>
                <a:latin typeface="+mn-lt"/>
                <a:ea typeface="+mn-ea"/>
                <a:cs typeface="+mn-cs"/>
              </a:rPr>
              <a:t>empathise</a:t>
            </a:r>
            <a:r>
              <a:rPr lang="fr-BE"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433691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BE" sz="1200" kern="1200" dirty="0">
                <a:solidFill>
                  <a:schemeClr val="tx1"/>
                </a:solidFill>
                <a:effectLst/>
                <a:latin typeface="+mn-lt"/>
                <a:ea typeface="+mn-ea"/>
                <a:cs typeface="+mn-cs"/>
              </a:rPr>
              <a:t>If</a:t>
            </a:r>
            <a:r>
              <a:rPr lang="fr-BE" sz="1200" kern="1200" baseline="0" dirty="0">
                <a:solidFill>
                  <a:schemeClr val="tx1"/>
                </a:solidFill>
                <a:effectLst/>
                <a:latin typeface="+mn-lt"/>
                <a:ea typeface="+mn-ea"/>
                <a:cs typeface="+mn-cs"/>
              </a:rPr>
              <a:t> a </a:t>
            </a:r>
            <a:r>
              <a:rPr lang="fr-BE" sz="1200" kern="1200" baseline="0" dirty="0" err="1">
                <a:solidFill>
                  <a:schemeClr val="tx1"/>
                </a:solidFill>
                <a:effectLst/>
                <a:latin typeface="+mn-lt"/>
                <a:ea typeface="+mn-ea"/>
                <a:cs typeface="+mn-cs"/>
              </a:rPr>
              <a:t>child</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is</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very</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closed</a:t>
            </a:r>
            <a:r>
              <a:rPr lang="fr-BE" sz="1200" kern="1200" baseline="0" dirty="0">
                <a:solidFill>
                  <a:schemeClr val="tx1"/>
                </a:solidFill>
                <a:effectLst/>
                <a:latin typeface="+mn-lt"/>
                <a:ea typeface="+mn-ea"/>
                <a:cs typeface="+mn-cs"/>
              </a:rPr>
              <a:t>, how to </a:t>
            </a:r>
            <a:r>
              <a:rPr lang="fr-BE" sz="1200" kern="1200" baseline="0" dirty="0" err="1">
                <a:solidFill>
                  <a:schemeClr val="tx1"/>
                </a:solidFill>
                <a:effectLst/>
                <a:latin typeface="+mn-lt"/>
                <a:ea typeface="+mn-ea"/>
                <a:cs typeface="+mn-cs"/>
              </a:rPr>
              <a:t>react</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Ask</a:t>
            </a:r>
            <a:r>
              <a:rPr lang="fr-BE" sz="1200" kern="1200" baseline="0" dirty="0">
                <a:solidFill>
                  <a:schemeClr val="tx1"/>
                </a:solidFill>
                <a:effectLst/>
                <a:latin typeface="+mn-lt"/>
                <a:ea typeface="+mn-ea"/>
                <a:cs typeface="+mn-cs"/>
              </a:rPr>
              <a:t> the participants to </a:t>
            </a:r>
            <a:r>
              <a:rPr lang="fr-BE" sz="1200" kern="1200" baseline="0" dirty="0" err="1">
                <a:solidFill>
                  <a:schemeClr val="tx1"/>
                </a:solidFill>
                <a:effectLst/>
                <a:latin typeface="+mn-lt"/>
                <a:ea typeface="+mn-ea"/>
                <a:cs typeface="+mn-cs"/>
              </a:rPr>
              <a:t>share</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their</a:t>
            </a:r>
            <a:r>
              <a:rPr lang="fr-BE" sz="1200" kern="1200" baseline="0" dirty="0">
                <a:solidFill>
                  <a:schemeClr val="tx1"/>
                </a:solidFill>
                <a:effectLst/>
                <a:latin typeface="+mn-lt"/>
                <a:ea typeface="+mn-ea"/>
                <a:cs typeface="+mn-cs"/>
              </a:rPr>
              <a:t> insights.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592990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a child is very closed: </a:t>
            </a:r>
            <a:endParaRPr lang="fr-BE"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be careful not to fill in everything for the child; </a:t>
            </a:r>
          </a:p>
          <a:p>
            <a:pPr lvl="0"/>
            <a:r>
              <a:rPr lang="en-US" dirty="0"/>
              <a:t>An ice-breaking discussion or game may be helpful</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look for the cause of their reticence (e.g. anxiety);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think of subjects to talk about from his personal life (e.g. clothes, music, hobbies); and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involve the child’s immediate support system (e.g. parents, teachers, trusted person).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972201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If a child has anti-social personality disorder or conduct disorder</a:t>
            </a:r>
            <a:r>
              <a:rPr lang="fr-BE" b="1" dirty="0"/>
              <a:t>, how to </a:t>
            </a:r>
            <a:r>
              <a:rPr lang="fr-BE" b="1" dirty="0" err="1"/>
              <a:t>react</a:t>
            </a:r>
            <a:r>
              <a:rPr lang="fr-BE" b="1" dirty="0"/>
              <a:t>?</a:t>
            </a:r>
            <a:r>
              <a:rPr lang="fr-BE" sz="1200" b="0" kern="1200" baseline="0" dirty="0">
                <a:solidFill>
                  <a:schemeClr val="tx1"/>
                </a:solidFill>
                <a:effectLst/>
                <a:latin typeface="+mn-lt"/>
                <a:ea typeface="+mn-ea"/>
                <a:cs typeface="+mn-cs"/>
              </a:rPr>
              <a:t> </a:t>
            </a:r>
            <a:r>
              <a:rPr lang="fr-BE" sz="1200" b="0" kern="1200" baseline="0" dirty="0" err="1">
                <a:solidFill>
                  <a:schemeClr val="tx1"/>
                </a:solidFill>
                <a:effectLst/>
                <a:latin typeface="+mn-lt"/>
                <a:ea typeface="+mn-ea"/>
                <a:cs typeface="+mn-cs"/>
              </a:rPr>
              <a:t>Ask</a:t>
            </a:r>
            <a:r>
              <a:rPr lang="fr-BE" sz="1200" b="0" kern="1200" baseline="0" dirty="0">
                <a:solidFill>
                  <a:schemeClr val="tx1"/>
                </a:solidFill>
                <a:effectLst/>
                <a:latin typeface="+mn-lt"/>
                <a:ea typeface="+mn-ea"/>
                <a:cs typeface="+mn-cs"/>
              </a:rPr>
              <a:t> participants to </a:t>
            </a:r>
            <a:r>
              <a:rPr lang="fr-BE" sz="1200" b="0" kern="1200" baseline="0" dirty="0" err="1">
                <a:solidFill>
                  <a:schemeClr val="tx1"/>
                </a:solidFill>
                <a:effectLst/>
                <a:latin typeface="+mn-lt"/>
                <a:ea typeface="+mn-ea"/>
                <a:cs typeface="+mn-cs"/>
              </a:rPr>
              <a:t>share</a:t>
            </a:r>
            <a:r>
              <a:rPr lang="fr-BE" sz="1200" b="0" kern="1200" baseline="0" dirty="0">
                <a:solidFill>
                  <a:schemeClr val="tx1"/>
                </a:solidFill>
                <a:effectLst/>
                <a:latin typeface="+mn-lt"/>
                <a:ea typeface="+mn-ea"/>
                <a:cs typeface="+mn-cs"/>
              </a:rPr>
              <a:t> insights.</a:t>
            </a:r>
            <a:endParaRPr lang="fr-BE"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98536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u="sng" dirty="0"/>
              <a:t>Print the following instructions</a:t>
            </a:r>
            <a:r>
              <a:rPr lang="en-US" u="sng" baseline="0" dirty="0"/>
              <a:t> for the trainer and delete this slide from the PowerPoint presentation.</a:t>
            </a:r>
          </a:p>
          <a:p>
            <a:endParaRPr lang="en-US" u="sng" dirty="0"/>
          </a:p>
          <a:p>
            <a:r>
              <a:rPr lang="en-US" dirty="0"/>
              <a:t>The trainer chooses with the group two volunteers to play Alex and </a:t>
            </a:r>
            <a:r>
              <a:rPr lang="en-US" dirty="0" err="1"/>
              <a:t>Mr</a:t>
            </a:r>
            <a:r>
              <a:rPr lang="en-US" dirty="0"/>
              <a:t> Humbert. The trainer then distributes the situation sheets and the actors' and observers' sheets. The trainer gives the actors and observers 5 minutes to read their sheets and </a:t>
            </a:r>
            <a:r>
              <a:rPr lang="en-US" dirty="0" err="1"/>
              <a:t>familiarise</a:t>
            </a:r>
            <a:r>
              <a:rPr lang="en-US" dirty="0"/>
              <a:t> themselves with the situation and their role. </a:t>
            </a:r>
          </a:p>
          <a:p>
            <a:endParaRPr lang="en-US" dirty="0"/>
          </a:p>
          <a:p>
            <a:r>
              <a:rPr lang="en-US" dirty="0"/>
              <a:t>During this time, the trainer arranges the room as follows</a:t>
            </a:r>
            <a:r>
              <a:rPr lang="en-US" baseline="0" dirty="0"/>
              <a:t> (see scheme of the room on the slide):</a:t>
            </a:r>
            <a:endParaRPr lang="en-US" dirty="0"/>
          </a:p>
          <a:p>
            <a:r>
              <a:rPr lang="en-US" dirty="0"/>
              <a:t>- The lawyer and the young person will be sitting face to face around a desk. The young person should not have his or her back to the participants but should be able to see the PowerPoint. The lawyer should not see the PowerPoint. The PowerPoint is the open door to the lawyer's office. </a:t>
            </a:r>
          </a:p>
          <a:p>
            <a:pPr marL="171450" indent="-171450">
              <a:buFontTx/>
              <a:buChar char="-"/>
            </a:pPr>
            <a:r>
              <a:rPr lang="en-US" dirty="0"/>
              <a:t>The other participants (the observers) arrange their chairs in an arc to see the scene. </a:t>
            </a:r>
          </a:p>
          <a:p>
            <a:pPr marL="171450" indent="-171450">
              <a:buFontTx/>
              <a:buChar char="-"/>
            </a:pPr>
            <a:endParaRPr lang="en-US" dirty="0"/>
          </a:p>
          <a:p>
            <a:r>
              <a:rPr lang="en-US" sz="1200" kern="1200" dirty="0">
                <a:solidFill>
                  <a:schemeClr val="tx1"/>
                </a:solidFill>
                <a:effectLst/>
                <a:latin typeface="+mn-lt"/>
                <a:ea typeface="+mn-ea"/>
                <a:cs typeface="+mn-cs"/>
              </a:rPr>
              <a:t>You say “action” to launch the scene: the lawyer picks up the young person in the waiting room and accompanies him/her to his/her office.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lawyer and the young person play the scene.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scene, you run through 3 or 4 photographs on the PowerPoint showing what might happen in the corridors of the office.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end the scene when the improvisation is finished (about 5 - 10 minutes after the start of the improvisation).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invite the actors and observers to debrief: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influences the communication (positively or negatively) between Alex and </a:t>
            </a:r>
            <a:r>
              <a:rPr lang="en-US" sz="1200" kern="1200" dirty="0" err="1">
                <a:solidFill>
                  <a:schemeClr val="tx1"/>
                </a:solidFill>
                <a:effectLst/>
                <a:latin typeface="+mn-lt"/>
                <a:ea typeface="+mn-ea"/>
                <a:cs typeface="+mn-cs"/>
              </a:rPr>
              <a:t>Maitre</a:t>
            </a:r>
            <a:r>
              <a:rPr lang="en-US" sz="1200" kern="1200" dirty="0">
                <a:solidFill>
                  <a:schemeClr val="tx1"/>
                </a:solidFill>
                <a:effectLst/>
                <a:latin typeface="+mn-lt"/>
                <a:ea typeface="+mn-ea"/>
                <a:cs typeface="+mn-cs"/>
              </a:rPr>
              <a:t> Humbert here?</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changes are needed to overcome the barriers to good communication?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you have any experiences to share that echo this situation?</a:t>
            </a:r>
            <a:endParaRPr lang="fr-BE" sz="1200" kern="1200" dirty="0">
              <a:solidFill>
                <a:schemeClr val="tx1"/>
              </a:solidFill>
              <a:effectLst/>
              <a:latin typeface="+mn-lt"/>
              <a:ea typeface="+mn-ea"/>
              <a:cs typeface="+mn-cs"/>
            </a:endParaRPr>
          </a:p>
          <a:p>
            <a:pPr marL="0" indent="0">
              <a:buFontTx/>
              <a:buNone/>
            </a:pPr>
            <a:endParaRPr lang="en-GB" dirty="0"/>
          </a:p>
          <a:p>
            <a:pPr marL="0" indent="0">
              <a:buFontTx/>
              <a:buNone/>
            </a:pPr>
            <a:r>
              <a:rPr lang="en-US" dirty="0"/>
              <a:t>If they did not come up in the discussions, some things to highlight here might be:</a:t>
            </a:r>
          </a:p>
          <a:p>
            <a:pPr marL="0" indent="0">
              <a:buFontTx/>
              <a:buNone/>
            </a:pPr>
            <a:r>
              <a:rPr lang="en-US" dirty="0"/>
              <a:t>- How can a lawyer overcome a young person's unwillingness to cooperate (e.g. here by showing interest in the young person and his or her situation, indicating his or her role and how he or she can help during the hearing with the judge and afterwards, indicating that he or she will follow up and not disappear the next day, etc.).</a:t>
            </a:r>
          </a:p>
          <a:p>
            <a:pPr marL="0" indent="0">
              <a:buFontTx/>
              <a:buNone/>
            </a:pPr>
            <a:r>
              <a:rPr lang="en-US" dirty="0"/>
              <a:t>- Did the young person invent certain elements? why? work on the "I don't know”</a:t>
            </a:r>
          </a:p>
          <a:p>
            <a:pPr marL="0" indent="0">
              <a:buFontTx/>
              <a:buNone/>
            </a:pPr>
            <a:r>
              <a:rPr lang="en-US" dirty="0"/>
              <a:t>- The look in the young person's eyes and the lawyer's interpretation of it, the cultural bias which certainly invited everyone to interpret it differently.</a:t>
            </a:r>
          </a:p>
          <a:p>
            <a:pPr marL="0" indent="0">
              <a:buFontTx/>
              <a:buNone/>
            </a:pPr>
            <a:r>
              <a:rPr lang="en-US" dirty="0"/>
              <a:t>- The lack of vocabulary to evoke certain facts or feelings and the role of the lawyer to succeed in gathering the young person's word (and helping him/her to form it without influencing /</a:t>
            </a:r>
            <a:r>
              <a:rPr lang="en-US" dirty="0" err="1"/>
              <a:t>herhim</a:t>
            </a:r>
            <a:r>
              <a:rPr lang="en-US" dirty="0"/>
              <a:t>). </a:t>
            </a:r>
          </a:p>
          <a:p>
            <a:pPr marL="0" indent="0">
              <a:buFontTx/>
              <a:buNone/>
            </a:pPr>
            <a:r>
              <a:rPr lang="en-US" dirty="0"/>
              <a:t>- The use of a vocabulary that is not understood by all, a jargon.</a:t>
            </a:r>
          </a:p>
          <a:p>
            <a:pPr marL="0" indent="0">
              <a:buFontTx/>
              <a:buNone/>
            </a:pPr>
            <a:r>
              <a:rPr lang="en-US" dirty="0"/>
              <a:t>- The environment: the open door creating distractions for the young person, the lack of confidentiality, the telephone on the table.</a:t>
            </a:r>
          </a:p>
          <a:p>
            <a:pPr marL="0" indent="0">
              <a:buFontTx/>
              <a:buNone/>
            </a:pPr>
            <a:r>
              <a:rPr lang="en-US" dirty="0"/>
              <a:t>- The fact that the lawyer was in a hurry: how did this show up in his/her body language?</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36398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a child has anti-social personality disorder or conduct disorder: </a:t>
            </a:r>
            <a:endParaRPr lang="fr-BE"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keep the conversation and the questions short and restricted;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do not lose the direction or the goal of the conversation;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distinguish carefully between the child and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Make clear that even though the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is not acceptable, that does not affect your support and empathy for them as a person.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hold the child accountable and have them come up with his own solution;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confront the child with the consequences of his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give little room to negotiate; and </a:t>
            </a:r>
            <a:endParaRPr lang="fr-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be</a:t>
            </a:r>
            <a:r>
              <a:rPr lang="fr-BE" sz="1200" kern="1200" dirty="0">
                <a:solidFill>
                  <a:schemeClr val="tx1"/>
                </a:solidFill>
                <a:effectLst/>
                <a:latin typeface="+mn-lt"/>
                <a:ea typeface="+mn-ea"/>
                <a:cs typeface="+mn-cs"/>
              </a:rPr>
              <a:t> consistent.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4281896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a child has been abused or mistreated, how to react?</a:t>
            </a:r>
            <a:r>
              <a:rPr lang="fr-BE" sz="1200" b="0" kern="1200" baseline="0" dirty="0">
                <a:solidFill>
                  <a:schemeClr val="tx1"/>
                </a:solidFill>
                <a:effectLst/>
                <a:latin typeface="+mn-lt"/>
                <a:ea typeface="+mn-ea"/>
                <a:cs typeface="+mn-cs"/>
              </a:rPr>
              <a:t> </a:t>
            </a:r>
            <a:r>
              <a:rPr lang="fr-BE" sz="1200" b="0" kern="1200" baseline="0" dirty="0" err="1">
                <a:solidFill>
                  <a:schemeClr val="tx1"/>
                </a:solidFill>
                <a:effectLst/>
                <a:latin typeface="+mn-lt"/>
                <a:ea typeface="+mn-ea"/>
                <a:cs typeface="+mn-cs"/>
              </a:rPr>
              <a:t>Ask</a:t>
            </a:r>
            <a:r>
              <a:rPr lang="fr-BE" sz="1200" b="0" kern="1200" baseline="0" dirty="0">
                <a:solidFill>
                  <a:schemeClr val="tx1"/>
                </a:solidFill>
                <a:effectLst/>
                <a:latin typeface="+mn-lt"/>
                <a:ea typeface="+mn-ea"/>
                <a:cs typeface="+mn-cs"/>
              </a:rPr>
              <a:t> the participants to </a:t>
            </a:r>
            <a:r>
              <a:rPr lang="fr-BE" sz="1200" b="0" kern="1200" baseline="0" dirty="0" err="1">
                <a:solidFill>
                  <a:schemeClr val="tx1"/>
                </a:solidFill>
                <a:effectLst/>
                <a:latin typeface="+mn-lt"/>
                <a:ea typeface="+mn-ea"/>
                <a:cs typeface="+mn-cs"/>
              </a:rPr>
              <a:t>share</a:t>
            </a:r>
            <a:r>
              <a:rPr lang="fr-BE" sz="1200" b="0" kern="1200" baseline="0" dirty="0">
                <a:solidFill>
                  <a:schemeClr val="tx1"/>
                </a:solidFill>
                <a:effectLst/>
                <a:latin typeface="+mn-lt"/>
                <a:ea typeface="+mn-ea"/>
                <a:cs typeface="+mn-cs"/>
              </a:rPr>
              <a:t> </a:t>
            </a:r>
            <a:r>
              <a:rPr lang="fr-BE" sz="1200" b="0" kern="1200" baseline="0" dirty="0" err="1">
                <a:solidFill>
                  <a:schemeClr val="tx1"/>
                </a:solidFill>
                <a:effectLst/>
                <a:latin typeface="+mn-lt"/>
                <a:ea typeface="+mn-ea"/>
                <a:cs typeface="+mn-cs"/>
              </a:rPr>
              <a:t>their</a:t>
            </a:r>
            <a:r>
              <a:rPr lang="fr-BE" sz="1200" b="0" kern="1200" baseline="0" dirty="0">
                <a:solidFill>
                  <a:schemeClr val="tx1"/>
                </a:solidFill>
                <a:effectLst/>
                <a:latin typeface="+mn-lt"/>
                <a:ea typeface="+mn-ea"/>
                <a:cs typeface="+mn-cs"/>
              </a:rPr>
              <a:t> insights.</a:t>
            </a:r>
            <a:endParaRPr lang="en-GB" i="1"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613560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4.5. How to overcome negative behaviour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Fair Trial Manual – pages 65 – 66 </a:t>
            </a:r>
            <a:endParaRPr lang="fr-BE" sz="12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Negative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t>
            </a:r>
            <a:endParaRPr lang="fr-BE"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it is particularly difficult to have a conversation with a child because of their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This is the case, for example, when a child is indifferent, if they deny the problem, or if they are aggressive. The box below provides some guidance on how to overcome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often prevents lawyers from having constructive conversations with their child clients.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a child has been abused or mistreated: </a:t>
            </a:r>
            <a:endParaRPr lang="fr-BE"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take the child seriously, acknowledge their pain, give them space to tell his story; </a:t>
            </a:r>
            <a:endParaRPr lang="fr-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 support the </a:t>
            </a:r>
            <a:r>
              <a:rPr lang="fr-BE" sz="1200" kern="1200" dirty="0" err="1">
                <a:solidFill>
                  <a:schemeClr val="tx1"/>
                </a:solidFill>
                <a:effectLst/>
                <a:latin typeface="+mn-lt"/>
                <a:ea typeface="+mn-ea"/>
                <a:cs typeface="+mn-cs"/>
              </a:rPr>
              <a:t>child</a:t>
            </a:r>
            <a:r>
              <a:rPr lang="fr-BE" sz="1200" kern="1200" dirty="0">
                <a:solidFill>
                  <a:schemeClr val="tx1"/>
                </a:solidFill>
                <a:effectLst/>
                <a:latin typeface="+mn-lt"/>
                <a:ea typeface="+mn-ea"/>
                <a:cs typeface="+mn-cs"/>
              </a:rPr>
              <a:t>; </a:t>
            </a:r>
          </a:p>
          <a:p>
            <a:pPr lvl="0"/>
            <a:r>
              <a:rPr lang="fr-BE" sz="1200" kern="1200" dirty="0">
                <a:solidFill>
                  <a:schemeClr val="tx1"/>
                </a:solidFill>
                <a:effectLst/>
                <a:latin typeface="+mn-lt"/>
                <a:ea typeface="+mn-ea"/>
                <a:cs typeface="+mn-cs"/>
              </a:rPr>
              <a:t>• respect the </a:t>
            </a:r>
            <a:r>
              <a:rPr lang="fr-BE" sz="1200" kern="1200" dirty="0" err="1">
                <a:solidFill>
                  <a:schemeClr val="tx1"/>
                </a:solidFill>
                <a:effectLst/>
                <a:latin typeface="+mn-lt"/>
                <a:ea typeface="+mn-ea"/>
                <a:cs typeface="+mn-cs"/>
              </a:rPr>
              <a:t>child’s</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boundaries</a:t>
            </a:r>
            <a:r>
              <a:rPr lang="fr-BE" sz="1200" kern="1200" dirty="0">
                <a:solidFill>
                  <a:schemeClr val="tx1"/>
                </a:solidFill>
                <a:effectLst/>
                <a:latin typeface="+mn-lt"/>
                <a:ea typeface="+mn-ea"/>
                <a:cs typeface="+mn-cs"/>
              </a:rPr>
              <a:t>; and </a:t>
            </a:r>
          </a:p>
          <a:p>
            <a:pPr lvl="0"/>
            <a:r>
              <a:rPr lang="en-US" sz="1200" kern="1200" dirty="0">
                <a:solidFill>
                  <a:schemeClr val="tx1"/>
                </a:solidFill>
                <a:effectLst/>
                <a:latin typeface="+mn-lt"/>
                <a:ea typeface="+mn-ea"/>
                <a:cs typeface="+mn-cs"/>
              </a:rPr>
              <a:t>• be aware of strongly ‘</a:t>
            </a:r>
            <a:r>
              <a:rPr lang="en-US" sz="1200" i="1" kern="1200" dirty="0">
                <a:solidFill>
                  <a:schemeClr val="tx1"/>
                </a:solidFill>
                <a:effectLst/>
                <a:latin typeface="+mn-lt"/>
                <a:ea typeface="+mn-ea"/>
                <a:cs typeface="+mn-cs"/>
              </a:rPr>
              <a:t>misplaced</a:t>
            </a:r>
            <a:r>
              <a:rPr lang="en-US" sz="1200" kern="1200" dirty="0">
                <a:solidFill>
                  <a:schemeClr val="tx1"/>
                </a:solidFill>
                <a:effectLst/>
                <a:latin typeface="+mn-lt"/>
                <a:ea typeface="+mn-ea"/>
                <a:cs typeface="+mn-cs"/>
              </a:rPr>
              <a:t>’ loyalty to certain people.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Adapted from: Van </a:t>
            </a:r>
            <a:r>
              <a:rPr lang="en-US" sz="1200" kern="1200" dirty="0" err="1">
                <a:solidFill>
                  <a:schemeClr val="tx1"/>
                </a:solidFill>
                <a:effectLst/>
                <a:latin typeface="+mn-lt"/>
                <a:ea typeface="+mn-ea"/>
                <a:cs typeface="+mn-cs"/>
              </a:rPr>
              <a:t>Rheenen</a:t>
            </a:r>
            <a:r>
              <a:rPr lang="en-US" sz="1200" kern="1200" dirty="0">
                <a:solidFill>
                  <a:schemeClr val="tx1"/>
                </a:solidFill>
                <a:effectLst/>
                <a:latin typeface="+mn-lt"/>
                <a:ea typeface="+mn-ea"/>
                <a:cs typeface="+mn-cs"/>
              </a:rPr>
              <a:t>, 2016”</a:t>
            </a:r>
            <a:endParaRPr lang="fr-BE" sz="1200" kern="1200" dirty="0">
              <a:solidFill>
                <a:schemeClr val="tx1"/>
              </a:solidFill>
              <a:effectLst/>
              <a:latin typeface="+mn-lt"/>
              <a:ea typeface="+mn-ea"/>
              <a:cs typeface="+mn-cs"/>
            </a:endParaRPr>
          </a:p>
          <a:p>
            <a:pPr lvl="0"/>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568111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u="sng" kern="1200" dirty="0">
                <a:solidFill>
                  <a:schemeClr val="tx1"/>
                </a:solidFill>
                <a:effectLst/>
                <a:latin typeface="+mn-lt"/>
                <a:ea typeface="+mn-ea"/>
                <a:cs typeface="+mn-cs"/>
              </a:rPr>
              <a:t>4.6. Tools (child friendly material) – activity based communication (walking etc.)</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 friendly material can help the communication process. “For younger children, this might include toys, coloured pencils and flashcards; for young people, tools might include diaries, cameras and creative arts. Activity-based communication helps both children and young people feel more comfortable expressing their feelings, and helps build trust. ” (</a:t>
            </a:r>
            <a:r>
              <a:rPr lang="en-GB" sz="1200" u="sng" kern="1200" dirty="0">
                <a:solidFill>
                  <a:schemeClr val="tx1"/>
                </a:solidFill>
                <a:effectLst/>
                <a:latin typeface="+mn-lt"/>
                <a:ea typeface="+mn-ea"/>
                <a:cs typeface="+mn-cs"/>
                <a:hlinkClick r:id="rId3"/>
              </a:rPr>
              <a:t>https://fosteringandadoption.rip.org.uk/topics/communicating-effectively/</a:t>
            </a:r>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Belgium for example, a youth lawyer interviewed in the framework of the LA Child project mentioned that when the conversation with one of her young client is difficult, she offers to go walk her dog or starts conversation while driving her car. Having another activity can facilitate the communication, it may ease the situation. Also, it might be the way to speak without being face to face, which sometimes can help saying things.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Child-friendly material can be posters, drawings etc. of the procedure, card games…</a:t>
            </a:r>
            <a:endParaRPr lang="fr-BE" sz="1200" kern="1200" dirty="0">
              <a:solidFill>
                <a:schemeClr val="tx1"/>
              </a:solidFill>
              <a:effectLst/>
              <a:latin typeface="+mn-lt"/>
              <a:ea typeface="+mn-ea"/>
              <a:cs typeface="+mn-cs"/>
            </a:endParaRPr>
          </a:p>
          <a:p>
            <a:pPr lvl="1"/>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3448885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en-GB" sz="1200" b="1" kern="1200" dirty="0">
                <a:solidFill>
                  <a:schemeClr val="tx1"/>
                </a:solidFill>
                <a:effectLst/>
                <a:latin typeface="+mn-lt"/>
                <a:ea typeface="+mn-ea"/>
                <a:cs typeface="+mn-cs"/>
              </a:rPr>
              <a:t>4.7. Providing child friendly information to children in conflict with the law</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Regarding information on rights and procedure, the lawyer should “give the most detailed and appropriate information to the situation and to the child” (LA Child report), the lawyer should:</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Give the information </a:t>
            </a:r>
            <a:r>
              <a:rPr lang="en-GB" sz="1200" b="1" kern="1200" dirty="0">
                <a:solidFill>
                  <a:schemeClr val="tx1"/>
                </a:solidFill>
                <a:effectLst/>
                <a:latin typeface="+mn-lt"/>
                <a:ea typeface="+mn-ea"/>
                <a:cs typeface="+mn-cs"/>
              </a:rPr>
              <a:t>in a manner adapted to each child</a:t>
            </a:r>
            <a:r>
              <a:rPr lang="en-GB" sz="1200" kern="1200" dirty="0">
                <a:solidFill>
                  <a:schemeClr val="tx1"/>
                </a:solidFill>
                <a:effectLst/>
                <a:latin typeface="+mn-lt"/>
                <a:ea typeface="+mn-ea"/>
                <a:cs typeface="+mn-cs"/>
              </a:rPr>
              <a:t>: taking into consideration his/her age, vulnerability, capacity of understanding, experience and knowledge of justice and emotional state;</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Taking this into account, the lawyer should give the most </a:t>
            </a:r>
            <a:r>
              <a:rPr lang="en-GB" sz="1200" b="1" kern="1200" dirty="0">
                <a:solidFill>
                  <a:schemeClr val="tx1"/>
                </a:solidFill>
                <a:effectLst/>
                <a:latin typeface="+mn-lt"/>
                <a:ea typeface="+mn-ea"/>
                <a:cs typeface="+mn-cs"/>
              </a:rPr>
              <a:t>clear, situation appropriate and complete </a:t>
            </a:r>
            <a:r>
              <a:rPr lang="en-GB" sz="1200" kern="1200" dirty="0">
                <a:solidFill>
                  <a:schemeClr val="tx1"/>
                </a:solidFill>
                <a:effectLst/>
                <a:latin typeface="+mn-lt"/>
                <a:ea typeface="+mn-ea"/>
                <a:cs typeface="+mn-cs"/>
              </a:rPr>
              <a:t>information possible;</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Using </a:t>
            </a:r>
            <a:r>
              <a:rPr lang="en-GB" sz="1200" b="1" kern="1200" dirty="0">
                <a:solidFill>
                  <a:schemeClr val="tx1"/>
                </a:solidFill>
                <a:effectLst/>
                <a:latin typeface="+mn-lt"/>
                <a:ea typeface="+mn-ea"/>
                <a:cs typeface="+mn-cs"/>
              </a:rPr>
              <a:t>child-friendly material </a:t>
            </a:r>
            <a:r>
              <a:rPr lang="en-GB" sz="1200" kern="1200" dirty="0">
                <a:solidFill>
                  <a:schemeClr val="tx1"/>
                </a:solidFill>
                <a:effectLst/>
                <a:latin typeface="+mn-lt"/>
                <a:ea typeface="+mn-ea"/>
                <a:cs typeface="+mn-cs"/>
              </a:rPr>
              <a:t>can be useful;</a:t>
            </a:r>
            <a:endParaRPr lang="fr-B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Take care </a:t>
            </a:r>
            <a:r>
              <a:rPr lang="en-GB" sz="1200" b="1" kern="1200" dirty="0">
                <a:solidFill>
                  <a:schemeClr val="tx1"/>
                </a:solidFill>
                <a:effectLst/>
                <a:latin typeface="+mn-lt"/>
                <a:ea typeface="+mn-ea"/>
                <a:cs typeface="+mn-cs"/>
              </a:rPr>
              <a:t>not to overwhelm </a:t>
            </a:r>
            <a:r>
              <a:rPr lang="en-GB" sz="1200" kern="1200" dirty="0">
                <a:solidFill>
                  <a:schemeClr val="tx1"/>
                </a:solidFill>
                <a:effectLst/>
                <a:latin typeface="+mn-lt"/>
                <a:ea typeface="+mn-ea"/>
                <a:cs typeface="+mn-cs"/>
              </a:rPr>
              <a:t>the child with too much information. It is a question of balance between the obligation to give information and the needs of the child, which the lawyer will have to analyse for each individual case.</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does child friendly information means? “‘Child-friendly information’ means that information must be adapted to a child’s age, maturity, language, gender and culture. This will require the information provider to adjust the information and complexity of their communication according to each individual child’s situation right up to the age of 18. These elements should be taken into account cumulatively. Any information can be rendered child-friendly by the information provider, including generic information on rights and youth information. This can be achieved by adapting the information accordingly. Information should be adapted to the child’s age and maturity to take account of their level of understanding of their rights and the relevant procedures. The age and maturity of the child will be relevant when considering the content of the information to be communicated and the complexity of the terms that may be adopted.” (</a:t>
            </a:r>
            <a:r>
              <a:rPr lang="en-GB" sz="1200" kern="1200" dirty="0" err="1">
                <a:solidFill>
                  <a:schemeClr val="tx1"/>
                </a:solidFill>
                <a:effectLst/>
                <a:latin typeface="+mn-lt"/>
                <a:ea typeface="+mn-ea"/>
                <a:cs typeface="+mn-cs"/>
              </a:rPr>
              <a:t>CoE</a:t>
            </a:r>
            <a:r>
              <a:rPr lang="en-GB" sz="1200" kern="1200" dirty="0">
                <a:solidFill>
                  <a:schemeClr val="tx1"/>
                </a:solidFill>
                <a:effectLst/>
                <a:latin typeface="+mn-lt"/>
                <a:ea typeface="+mn-ea"/>
                <a:cs typeface="+mn-cs"/>
              </a:rPr>
              <a:t>, How to convey child friendly information to children in migration?)</a:t>
            </a:r>
          </a:p>
          <a:p>
            <a:endParaRPr lang="en-GB"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4.8. Using adapted means of communication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Adopting the right means of communication with your young client is also a crucial element in ensuring that your communication is fluid and effective. It is obvious that our preferred modes of communication are different between a teenager and an adult (especially one who is acting in a professional capacity). It is unlikely that a teenager will be comfortable exchanging letters (especially as their parents may intercept the letters), or even emails. The use of the telephone is not the most suitable for all young people either, some will be more comfortable using online messaging, others will regularly lose their phone and your contacts... These are all challenges to overcome. It is important to decide with the young person which means of communication are suitable for them, and insure the confidentiality that is necessary in your discussions.</a:t>
            </a:r>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pPr lvl="1"/>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1331795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a:solidFill>
                  <a:schemeClr val="tx1"/>
                </a:solidFill>
                <a:effectLst/>
                <a:latin typeface="+mn-lt"/>
                <a:ea typeface="+mn-ea"/>
                <a:cs typeface="+mn-cs"/>
              </a:rPr>
              <a:t>5.</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Adapting to specific situations</a:t>
            </a:r>
            <a:r>
              <a:rPr lang="fr-BE" sz="700" b="0" kern="1200" dirty="0">
                <a:solidFill>
                  <a:schemeClr val="tx1"/>
                </a:solidFill>
                <a:effectLst/>
                <a:latin typeface="+mn-lt"/>
                <a:ea typeface="+mn-ea"/>
                <a:cs typeface="+mn-cs"/>
              </a:rPr>
              <a:t>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5.1. Cultural bias </a:t>
            </a:r>
            <a:endParaRPr lang="fr-BE"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mentioned earlier, </a:t>
            </a:r>
            <a:r>
              <a:rPr lang="en-GB" sz="1200" b="1" kern="1200" dirty="0">
                <a:solidFill>
                  <a:schemeClr val="tx1"/>
                </a:solidFill>
                <a:effectLst/>
                <a:latin typeface="+mn-lt"/>
                <a:ea typeface="+mn-ea"/>
                <a:cs typeface="+mn-cs"/>
              </a:rPr>
              <a:t>cultural bias</a:t>
            </a:r>
            <a:r>
              <a:rPr lang="en-GB" sz="1200" kern="1200" dirty="0">
                <a:solidFill>
                  <a:schemeClr val="tx1"/>
                </a:solidFill>
                <a:effectLst/>
                <a:latin typeface="+mn-lt"/>
                <a:ea typeface="+mn-ea"/>
                <a:cs typeface="+mn-cs"/>
              </a:rPr>
              <a:t> might harm your communication with the child. “To communicate in a culturally sensitive way, familiarise yourself with the child’s culture of origin to build a relationship of trust and enhance the trust placed in the information by the child. Cultural insensitivity may stigmatise the child and make them more vulnerable to victimisation, especially when communicating about sensitive subjects such as sexual exploitation or abuse. Respecting the child’s culture does not mean that harmful practices should be tolerated. Particular care should be taken when communicating with the child about their rights and relevant procedures in relation to harmful so-called traditional practices to ensure that the child is informed and empowered, not judged or blamed.”</a:t>
            </a:r>
            <a:endParaRPr lang="fr-BE" sz="1200" kern="1200" dirty="0">
              <a:solidFill>
                <a:schemeClr val="tx1"/>
              </a:solidFill>
              <a:effectLst/>
              <a:latin typeface="+mn-lt"/>
              <a:ea typeface="+mn-ea"/>
              <a:cs typeface="+mn-cs"/>
            </a:endParaRPr>
          </a:p>
          <a:p>
            <a:pPr lvl="1"/>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1533546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a:solidFill>
                  <a:schemeClr val="tx1"/>
                </a:solidFill>
                <a:effectLst/>
                <a:latin typeface="+mn-lt"/>
                <a:ea typeface="+mn-ea"/>
                <a:cs typeface="+mn-cs"/>
              </a:rPr>
              <a:t>5.</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Adapting to specific situations</a:t>
            </a:r>
            <a:r>
              <a:rPr lang="fr-BE" sz="700" b="0" kern="1200" dirty="0">
                <a:solidFill>
                  <a:schemeClr val="tx1"/>
                </a:solidFill>
                <a:effectLst/>
                <a:latin typeface="+mn-lt"/>
                <a:ea typeface="+mn-ea"/>
                <a:cs typeface="+mn-cs"/>
              </a:rPr>
              <a:t>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5.2. Specific vulnerabilities and resilience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Extract of the </a:t>
            </a:r>
            <a:r>
              <a:rPr lang="en-GB" sz="1200" kern="1200" dirty="0" err="1">
                <a:solidFill>
                  <a:schemeClr val="tx1"/>
                </a:solidFill>
                <a:effectLst/>
                <a:latin typeface="+mn-lt"/>
                <a:ea typeface="+mn-ea"/>
                <a:cs typeface="+mn-cs"/>
              </a:rPr>
              <a:t>CoE</a:t>
            </a:r>
            <a:r>
              <a:rPr lang="en-GB" sz="1200" kern="1200" dirty="0">
                <a:solidFill>
                  <a:schemeClr val="tx1"/>
                </a:solidFill>
                <a:effectLst/>
                <a:latin typeface="+mn-lt"/>
                <a:ea typeface="+mn-ea"/>
                <a:cs typeface="+mn-cs"/>
              </a:rPr>
              <a:t> How to convey child-friendly information to children in migration? </a:t>
            </a:r>
            <a:endParaRPr lang="fr-B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“Adapt your communication to the child’s vulnerability and resilience. For instance, a teenager who does not speak the language or have any community ties may be very vulnerable. Perhaps you notice that the teenager is very artistic and copes with their feelings of isolation by drawing cartoons. You should adapt your communication with that teenager by taking into account their vulnerability (isolation and lack of language) and resilience factors (artistic talent) by giving the child relevant information in an adapted format; perhaps there is a storyboard or an animated video you could show them. Invite them to participate in a way that is meaningful to them. Perhaps they want to draw while they listen to the interpreter or while they communicate their needs to you.</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that children in detention, including young people in transition to adulthood, are acutely vulnerable to all forms of violence and abuse. Professionals who interact with children who are deprived of their liberty should bear this in mind when communicating with them.</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indirect questions and neutral vocabulary to ask a child about their vulnerabilities will help put the child at ease and not feel (re)victimised due to feeling pointed out or discussed.</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a girl at risk of forced marriage may be afraid to talk about this issue with you due to fear of repercussions if you confront her family or potential husband. Empowering the child to understand their rights and the safeguards available to them as well as your role and obligations will build up a relationship of trust that may help the child to talk about these risks.</a:t>
            </a:r>
          </a:p>
          <a:p>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Equally, boys and girls who are at risk of sexual exploitation and abuse or who have survived sexual exploitation and abuse are at risk of being stigmatised and ostracised due to their victim status. It is important to protect them from stigmatisation or ostracising them when communicating about these risks. One way to do this is to inform children in a group about the risks and the help available.”</a:t>
            </a:r>
            <a:endParaRPr lang="fr-BE" sz="1200" kern="1200" dirty="0">
              <a:solidFill>
                <a:schemeClr val="tx1"/>
              </a:solidFill>
              <a:effectLst/>
              <a:latin typeface="+mn-lt"/>
              <a:ea typeface="+mn-ea"/>
              <a:cs typeface="+mn-cs"/>
            </a:endParaRPr>
          </a:p>
          <a:p>
            <a:pPr lvl="1"/>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278289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a:solidFill>
                  <a:schemeClr val="tx1"/>
                </a:solidFill>
                <a:effectLst/>
                <a:latin typeface="+mn-lt"/>
                <a:ea typeface="+mn-ea"/>
                <a:cs typeface="+mn-cs"/>
              </a:rPr>
              <a:t>5.</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Adapting to specific situations</a:t>
            </a:r>
            <a:r>
              <a:rPr lang="fr-BE" sz="700" b="0" kern="1200" dirty="0">
                <a:solidFill>
                  <a:schemeClr val="tx1"/>
                </a:solidFill>
                <a:effectLst/>
                <a:latin typeface="+mn-lt"/>
                <a:ea typeface="+mn-ea"/>
                <a:cs typeface="+mn-cs"/>
              </a:rPr>
              <a:t> </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5.3 Language and interpreter</a:t>
            </a:r>
            <a:endParaRPr lang="fr-BE"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 child does not understand the language of the criminal proceedings, he/she must be assisted by an interpreter during all of the legal procedures. Therefore, the lawyer should collaborate closely with the interpreter. To guarantee that this service is duly provided, the lawyer should focus on the following points:</a:t>
            </a: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to have interpreter </a:t>
            </a:r>
            <a:r>
              <a:rPr lang="en-US" sz="1200" b="1" kern="1200" dirty="0">
                <a:solidFill>
                  <a:schemeClr val="tx1"/>
                </a:solidFill>
                <a:effectLst/>
                <a:latin typeface="+mn-lt"/>
                <a:ea typeface="+mn-ea"/>
                <a:cs typeface="+mn-cs"/>
              </a:rPr>
              <a:t>from the first meeting </a:t>
            </a:r>
            <a:r>
              <a:rPr lang="en-US" sz="1200" kern="1200" dirty="0">
                <a:solidFill>
                  <a:schemeClr val="tx1"/>
                </a:solidFill>
                <a:effectLst/>
                <a:latin typeface="+mn-lt"/>
                <a:ea typeface="+mn-ea"/>
                <a:cs typeface="+mn-cs"/>
              </a:rPr>
              <a:t>with police authorities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Request to have interpreter in </a:t>
            </a:r>
            <a:r>
              <a:rPr lang="en-US" sz="1200" b="1" kern="1200" dirty="0">
                <a:solidFill>
                  <a:schemeClr val="tx1"/>
                </a:solidFill>
                <a:effectLst/>
                <a:latin typeface="+mn-lt"/>
                <a:ea typeface="+mn-ea"/>
                <a:cs typeface="+mn-cs"/>
              </a:rPr>
              <a:t>all meetings </a:t>
            </a:r>
            <a:r>
              <a:rPr lang="en-US" sz="1200" kern="1200" dirty="0">
                <a:solidFill>
                  <a:schemeClr val="tx1"/>
                </a:solidFill>
                <a:effectLst/>
                <a:latin typeface="+mn-lt"/>
                <a:ea typeface="+mn-ea"/>
                <a:cs typeface="+mn-cs"/>
              </a:rPr>
              <a:t>that include the child and other professionals related to the case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Request to have interpreter for the </a:t>
            </a:r>
            <a:r>
              <a:rPr lang="en-US" sz="1200" b="1" kern="1200" dirty="0">
                <a:solidFill>
                  <a:schemeClr val="tx1"/>
                </a:solidFill>
                <a:effectLst/>
                <a:latin typeface="+mn-lt"/>
                <a:ea typeface="+mn-ea"/>
                <a:cs typeface="+mn-cs"/>
              </a:rPr>
              <a:t>parents</a:t>
            </a:r>
            <a:r>
              <a:rPr lang="en-US" sz="1200" kern="1200" dirty="0">
                <a:solidFill>
                  <a:schemeClr val="tx1"/>
                </a:solidFill>
                <a:effectLst/>
                <a:latin typeface="+mn-lt"/>
                <a:ea typeface="+mn-ea"/>
                <a:cs typeface="+mn-cs"/>
              </a:rPr>
              <a:t> of the child also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the interpreter has the </a:t>
            </a:r>
            <a:r>
              <a:rPr lang="en-US" sz="1200" b="1" kern="1200" dirty="0">
                <a:solidFill>
                  <a:schemeClr val="tx1"/>
                </a:solidFill>
                <a:effectLst/>
                <a:latin typeface="+mn-lt"/>
                <a:ea typeface="+mn-ea"/>
                <a:cs typeface="+mn-cs"/>
              </a:rPr>
              <a:t>necessary qualifications and knowledge </a:t>
            </a:r>
            <a:r>
              <a:rPr lang="en-US" sz="1200" kern="1200" dirty="0">
                <a:solidFill>
                  <a:schemeClr val="tx1"/>
                </a:solidFill>
                <a:effectLst/>
                <a:latin typeface="+mn-lt"/>
                <a:ea typeface="+mn-ea"/>
                <a:cs typeface="+mn-cs"/>
              </a:rPr>
              <a:t>to interpret in legal procedures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the interpreter does not influence the child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clear to the interpreter that he/she must translate only what the child says, </a:t>
            </a:r>
            <a:r>
              <a:rPr lang="en-US" sz="1200" b="1" kern="1200" dirty="0">
                <a:solidFill>
                  <a:schemeClr val="tx1"/>
                </a:solidFill>
                <a:effectLst/>
                <a:latin typeface="+mn-lt"/>
                <a:ea typeface="+mn-ea"/>
                <a:cs typeface="+mn-cs"/>
              </a:rPr>
              <a:t>adding no unnecessary interpretations </a:t>
            </a:r>
            <a:endParaRPr lang="fr-B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the interpreter </a:t>
            </a:r>
            <a:r>
              <a:rPr lang="en-US" sz="1200" b="1" kern="1200" dirty="0">
                <a:solidFill>
                  <a:schemeClr val="tx1"/>
                </a:solidFill>
                <a:effectLst/>
                <a:latin typeface="+mn-lt"/>
                <a:ea typeface="+mn-ea"/>
                <a:cs typeface="+mn-cs"/>
              </a:rPr>
              <a:t>does not change the child’s words </a:t>
            </a:r>
            <a:r>
              <a:rPr lang="en-US" sz="1200" kern="1200" dirty="0">
                <a:solidFill>
                  <a:schemeClr val="tx1"/>
                </a:solidFill>
                <a:effectLst/>
                <a:latin typeface="+mn-lt"/>
                <a:ea typeface="+mn-ea"/>
                <a:cs typeface="+mn-cs"/>
              </a:rPr>
              <a:t>to improve the sentence or provide more detail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the interpreter </a:t>
            </a:r>
            <a:r>
              <a:rPr lang="en-US" sz="1200" b="1" kern="1200" dirty="0">
                <a:solidFill>
                  <a:schemeClr val="tx1"/>
                </a:solidFill>
                <a:effectLst/>
                <a:latin typeface="+mn-lt"/>
                <a:ea typeface="+mn-ea"/>
                <a:cs typeface="+mn-cs"/>
              </a:rPr>
              <a:t>does not take initiative </a:t>
            </a:r>
            <a:r>
              <a:rPr lang="en-US" sz="1200" kern="1200" dirty="0">
                <a:solidFill>
                  <a:schemeClr val="tx1"/>
                </a:solidFill>
                <a:effectLst/>
                <a:latin typeface="+mn-lt"/>
                <a:ea typeface="+mn-ea"/>
                <a:cs typeface="+mn-cs"/>
              </a:rPr>
              <a:t>during the interview and start to ask the child questions themselves. Be mindful that the role of the interpreter must be neutral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to the interpreter that he/she must </a:t>
            </a:r>
            <a:r>
              <a:rPr lang="en-US" sz="1200" b="1" kern="1200" dirty="0">
                <a:solidFill>
                  <a:schemeClr val="tx1"/>
                </a:solidFill>
                <a:effectLst/>
                <a:latin typeface="+mn-lt"/>
                <a:ea typeface="+mn-ea"/>
                <a:cs typeface="+mn-cs"/>
              </a:rPr>
              <a:t>show no personal emotions such as fear or anger</a:t>
            </a:r>
            <a:r>
              <a:rPr lang="en-US" sz="1200" kern="1200" dirty="0">
                <a:solidFill>
                  <a:schemeClr val="tx1"/>
                </a:solidFill>
                <a:effectLst/>
                <a:latin typeface="+mn-lt"/>
                <a:ea typeface="+mn-ea"/>
                <a:cs typeface="+mn-cs"/>
              </a:rPr>
              <a:t>. These emotional reactions can influence the child.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 the interpreter to speak with a </a:t>
            </a:r>
            <a:r>
              <a:rPr lang="en-US" sz="1200" b="1" kern="1200" dirty="0">
                <a:solidFill>
                  <a:schemeClr val="tx1"/>
                </a:solidFill>
                <a:effectLst/>
                <a:latin typeface="+mn-lt"/>
                <a:ea typeface="+mn-ea"/>
                <a:cs typeface="+mn-cs"/>
              </a:rPr>
              <a:t>calm voice and be non-judgmental </a:t>
            </a:r>
            <a:r>
              <a:rPr lang="en-US" sz="1200" kern="1200" dirty="0">
                <a:solidFill>
                  <a:schemeClr val="tx1"/>
                </a:solidFill>
                <a:effectLst/>
                <a:latin typeface="+mn-lt"/>
                <a:ea typeface="+mn-ea"/>
                <a:cs typeface="+mn-cs"/>
              </a:rPr>
              <a:t>toward the child</a:t>
            </a:r>
            <a:endParaRPr lang="fr-BE" sz="1200" kern="1200" dirty="0">
              <a:solidFill>
                <a:schemeClr val="tx1"/>
              </a:solidFill>
              <a:effectLst/>
              <a:latin typeface="+mn-lt"/>
              <a:ea typeface="+mn-ea"/>
              <a:cs typeface="+mn-cs"/>
            </a:endParaRPr>
          </a:p>
          <a:p>
            <a:pPr lvl="1"/>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998067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418477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situation,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8839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trainer,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80227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Role play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These are the sheets for the trainer, the two actors and the observers, adapt them and print them for participant. Give one sheet “Summary of the situation” to each participant and give the relevant actor/observer sheets to each participant according to their role. Delete them from the PowerPoint presentation.</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99799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a:t>The trainer:</a:t>
            </a:r>
          </a:p>
          <a:p>
            <a:endParaRPr lang="en-US" b="1" dirty="0"/>
          </a:p>
          <a:p>
            <a:r>
              <a:rPr lang="en-US" dirty="0"/>
              <a:t>The trainer chooses with the group four volunteers to play the judge, the parent, Lauren and the lawyer. The trainer then distributes the actor and observer cards. The trainer gives the actors and observers 5 minutes to read their cards and get a sense of the situation and their roles. </a:t>
            </a:r>
          </a:p>
          <a:p>
            <a:endParaRPr lang="en-US" dirty="0"/>
          </a:p>
          <a:p>
            <a:r>
              <a:rPr lang="en-US" dirty="0"/>
              <a:t>During this time, the trainer sets up the room as shown</a:t>
            </a:r>
            <a:r>
              <a:rPr lang="en-US" baseline="0" dirty="0"/>
              <a:t> on the scheme on the slide.</a:t>
            </a:r>
          </a:p>
          <a:p>
            <a:endParaRPr lang="en-US" dirty="0"/>
          </a:p>
          <a:p>
            <a:r>
              <a:rPr lang="en-US" sz="1200" kern="1200" dirty="0">
                <a:solidFill>
                  <a:schemeClr val="tx1"/>
                </a:solidFill>
                <a:effectLst/>
                <a:latin typeface="+mn-lt"/>
                <a:ea typeface="+mn-ea"/>
                <a:cs typeface="+mn-cs"/>
              </a:rPr>
              <a:t>You say “action” to start the scene: the four participants are sitting in their places in the judge's chambers.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four actors play the scene.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scene, you scroll through 3 - 4 photographs on the PowerPoint, 2 of which tell the judge to stand up and walk around his chair before sitting down again (this is required by protocol).</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end the scene when the improvisation ends (about 5 - 10 minutes after the start of the improvisation).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invite the actors and observers to debrief: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First, ask the participant who played the young person what was your general feeling and what did you understand? Then ask the parent, the lawyer and the judge the same question.</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Ask all participants (observers and actors): What influences the communication here (positively or negatively) between the four characters?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changes are needed to break down the barriers to good communication?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Do you have any experiences to share that echo this situation?</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they did not come up in the discussions, some things to highlight here might be: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can the lawyer be an ally in helping the young person to calm down if they get angry?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can the lawyer be sure that what he/she explained yesterday was well heard and retained by his young client? (here the probability of release)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does the non-verbal communication of the different characters say?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fact of standing up and turning around in one's chair may seem absurd, but other rules of protocol / the decorum of justice may seem equally surprising and </a:t>
            </a:r>
            <a:r>
              <a:rPr lang="en-US" sz="1200" kern="1200" dirty="0" err="1">
                <a:solidFill>
                  <a:schemeClr val="tx1"/>
                </a:solidFill>
                <a:effectLst/>
                <a:latin typeface="+mn-lt"/>
                <a:ea typeface="+mn-ea"/>
                <a:cs typeface="+mn-cs"/>
              </a:rPr>
              <a:t>destabilising</a:t>
            </a:r>
            <a:r>
              <a:rPr lang="en-US" sz="1200" kern="1200" dirty="0">
                <a:solidFill>
                  <a:schemeClr val="tx1"/>
                </a:solidFill>
                <a:effectLst/>
                <a:latin typeface="+mn-lt"/>
                <a:ea typeface="+mn-ea"/>
                <a:cs typeface="+mn-cs"/>
              </a:rPr>
              <a:t> to someone who does not know it and has not been briefed beforehand. What surprised you about the first court hearing or police hearing you saw?</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way in which questions are formulated is key to gathering reliable information.</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00708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404383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4899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90616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28113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09636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424551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2316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40310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9052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010070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52373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6374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681023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59696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767091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74312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524551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249909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08034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964658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63886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26383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1250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950282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914342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355633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00811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4062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85155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99200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74314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5407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35593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302447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940469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solidFill>
                  <a:prstClr val="black">
                    <a:tint val="75000"/>
                  </a:prstClr>
                </a:solidFill>
              </a:rPr>
              <a:pPr/>
              <a:t>03/10/2022</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546284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B488E8A8-1127-461C-B276-1561DA8E25BF}"/>
              </a:ext>
            </a:extLst>
          </p:cNvPr>
          <p:cNvSpPr>
            <a:spLocks noGrp="1"/>
          </p:cNvSpPr>
          <p:nvPr>
            <p:ph type="ctrTitle"/>
          </p:nvPr>
        </p:nvSpPr>
        <p:spPr>
          <a:xfrm>
            <a:off x="2076262" y="1149523"/>
            <a:ext cx="9144000" cy="2387600"/>
          </a:xfrm>
        </p:spPr>
        <p:txBody>
          <a:bodyPr/>
          <a:lstStyle/>
          <a:p>
            <a:r>
              <a:rPr lang="en-GB" dirty="0">
                <a:solidFill>
                  <a:srgbClr val="EC7F20"/>
                </a:solidFill>
              </a:rPr>
              <a:t>Title</a:t>
            </a:r>
            <a:r>
              <a:rPr lang="fr-BE" dirty="0">
                <a:solidFill>
                  <a:srgbClr val="EC7F20"/>
                </a:solidFill>
              </a:rPr>
              <a:t> of the training/session</a:t>
            </a:r>
          </a:p>
        </p:txBody>
      </p:sp>
      <p:sp>
        <p:nvSpPr>
          <p:cNvPr id="5" name="Sous-titre 2">
            <a:extLst>
              <a:ext uri="{FF2B5EF4-FFF2-40B4-BE49-F238E27FC236}">
                <a16:creationId xmlns="" xmlns:a16="http://schemas.microsoft.com/office/drawing/2014/main" id="{5759FC79-A880-4F68-9DAF-8208F35749D7}"/>
              </a:ext>
            </a:extLst>
          </p:cNvPr>
          <p:cNvSpPr>
            <a:spLocks noGrp="1"/>
          </p:cNvSpPr>
          <p:nvPr>
            <p:ph type="subTitle" idx="1"/>
          </p:nvPr>
        </p:nvSpPr>
        <p:spPr>
          <a:xfrm>
            <a:off x="1913299" y="3537123"/>
            <a:ext cx="9144000" cy="1655762"/>
          </a:xfrm>
        </p:spPr>
        <p:txBody>
          <a:bodyPr/>
          <a:lstStyle/>
          <a:p>
            <a:r>
              <a:rPr lang="fr-BE" dirty="0">
                <a:solidFill>
                  <a:srgbClr val="FF9933"/>
                </a:solidFill>
              </a:rPr>
              <a:t>Date + Name and email </a:t>
            </a:r>
            <a:r>
              <a:rPr lang="en-GB" dirty="0">
                <a:solidFill>
                  <a:srgbClr val="FF9933"/>
                </a:solidFill>
              </a:rPr>
              <a:t>address</a:t>
            </a:r>
            <a:r>
              <a:rPr lang="fr-BE" dirty="0">
                <a:solidFill>
                  <a:srgbClr val="FF9933"/>
                </a:solidFill>
              </a:rPr>
              <a:t> of the </a:t>
            </a:r>
            <a:r>
              <a:rPr lang="en-GB" dirty="0">
                <a:solidFill>
                  <a:srgbClr val="FF9933"/>
                </a:solidFill>
              </a:rPr>
              <a:t>trainer</a:t>
            </a:r>
            <a:r>
              <a:rPr lang="fr-BE" dirty="0">
                <a:solidFill>
                  <a:srgbClr val="FF9933"/>
                </a:solidFill>
              </a:rPr>
              <a:t>(s)</a:t>
            </a:r>
          </a:p>
        </p:txBody>
      </p:sp>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Tree>
    <p:extLst>
      <p:ext uri="{BB962C8B-B14F-4D97-AF65-F5344CB8AC3E}">
        <p14:creationId xmlns:p14="http://schemas.microsoft.com/office/powerpoint/2010/main" val="343950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8" name="ZoneTexte 7"/>
          <p:cNvSpPr txBox="1"/>
          <p:nvPr/>
        </p:nvSpPr>
        <p:spPr>
          <a:xfrm>
            <a:off x="4230657" y="52316"/>
            <a:ext cx="5304269" cy="5509200"/>
          </a:xfrm>
          <a:prstGeom prst="rect">
            <a:avLst/>
          </a:prstGeom>
          <a:solidFill>
            <a:schemeClr val="bg1"/>
          </a:solidFill>
        </p:spPr>
        <p:txBody>
          <a:bodyPr wrap="square" rtlCol="0">
            <a:spAutoFit/>
          </a:bodyPr>
          <a:lstStyle/>
          <a:p>
            <a:pPr algn="ctr"/>
            <a:r>
              <a:rPr lang="en-US" sz="1100" b="1" dirty="0"/>
              <a:t>Situation 2 - Lauren's chamber’s hearing </a:t>
            </a:r>
          </a:p>
          <a:p>
            <a:pPr algn="ctr"/>
            <a:endParaRPr lang="en-US" sz="1100" b="1" dirty="0">
              <a:solidFill>
                <a:srgbClr val="EC7F20"/>
              </a:solidFill>
            </a:endParaRPr>
          </a:p>
          <a:p>
            <a:pPr algn="ctr"/>
            <a:r>
              <a:rPr lang="en-US" sz="1100" b="1" dirty="0">
                <a:solidFill>
                  <a:srgbClr val="EC7F20"/>
                </a:solidFill>
              </a:rPr>
              <a:t>Summary of the situation</a:t>
            </a:r>
          </a:p>
          <a:p>
            <a:pPr algn="ctr"/>
            <a:endParaRPr lang="fr-BE" sz="1100" b="1" dirty="0">
              <a:solidFill>
                <a:srgbClr val="EC7F20"/>
              </a:solidFill>
            </a:endParaRPr>
          </a:p>
          <a:p>
            <a:pPr algn="just"/>
            <a:r>
              <a:rPr lang="en-US" sz="1100" dirty="0"/>
              <a:t>Four months ago, the metro's security services were called in urgently following an assault that had taken place shortly before in one of the stations. They found a woman in shock with a broken wrist.</a:t>
            </a:r>
          </a:p>
          <a:p>
            <a:pPr algn="just"/>
            <a:endParaRPr lang="fr-BE" sz="1100" dirty="0"/>
          </a:p>
          <a:p>
            <a:pPr algn="just"/>
            <a:r>
              <a:rPr lang="en-US" sz="1100" dirty="0"/>
              <a:t>At the same time, police officers patrolling in the metro intercepted Lauren at the next station, she/he matched the witnesses' description of the attacker. When they searched him/her, they found that he/she was in possession of a mobile phone and a wallet belonging to the victim. It was later discovered on camera that it was indeed Lauren who attacked the woman to steal her bag.</a:t>
            </a:r>
          </a:p>
          <a:p>
            <a:pPr algn="just"/>
            <a:endParaRPr lang="fr-BE" sz="1100" dirty="0"/>
          </a:p>
          <a:p>
            <a:pPr algn="just"/>
            <a:r>
              <a:rPr lang="en-US" sz="1100" dirty="0"/>
              <a:t>Lauren was arrested and interviewed by the police the same day. The very next day Lauren saw a youth judge who ordered his/her placement in a juvenile detention </a:t>
            </a:r>
            <a:r>
              <a:rPr lang="en-US" sz="1100" dirty="0" err="1"/>
              <a:t>centre</a:t>
            </a:r>
            <a:r>
              <a:rPr lang="en-US" sz="1100" dirty="0"/>
              <a:t>, taking into account that he/she has a history of violent robberies. Lauren is behaving well in the detention </a:t>
            </a:r>
            <a:r>
              <a:rPr lang="en-US" sz="1100" dirty="0" err="1"/>
              <a:t>centre</a:t>
            </a:r>
            <a:r>
              <a:rPr lang="en-US" sz="1100" dirty="0"/>
              <a:t> and the report from the institution is positive. Lauren is 16. </a:t>
            </a:r>
            <a:endParaRPr lang="fr-BE" sz="1100" dirty="0"/>
          </a:p>
          <a:p>
            <a:pPr algn="just"/>
            <a:r>
              <a:rPr lang="en-US" sz="1100" dirty="0"/>
              <a:t>Lauren has a lawyer, </a:t>
            </a:r>
            <a:r>
              <a:rPr lang="en-US" sz="1100" dirty="0" err="1"/>
              <a:t>Mr</a:t>
            </a:r>
            <a:r>
              <a:rPr lang="en-US" sz="1100" dirty="0"/>
              <a:t>/</a:t>
            </a:r>
            <a:r>
              <a:rPr lang="en-US" sz="1100" dirty="0" err="1"/>
              <a:t>Ms</a:t>
            </a:r>
            <a:r>
              <a:rPr lang="en-US" sz="1100" dirty="0"/>
              <a:t> </a:t>
            </a:r>
            <a:r>
              <a:rPr lang="en-US" sz="1100" dirty="0" err="1"/>
              <a:t>Hublot</a:t>
            </a:r>
            <a:r>
              <a:rPr lang="en-US" sz="1100" dirty="0"/>
              <a:t>, who assisted him/her from the first police hearing and met him/her yesterday for a preparatory meeting before today's cabinet hearing.</a:t>
            </a:r>
            <a:endParaRPr lang="fr-BE" sz="1100" dirty="0"/>
          </a:p>
          <a:p>
            <a:pPr algn="just"/>
            <a:r>
              <a:rPr lang="en-US" sz="1100" dirty="0"/>
              <a:t>The relationship with her/his parents is quite conflictual, one of them is present today.</a:t>
            </a:r>
          </a:p>
          <a:p>
            <a:pPr algn="just"/>
            <a:endParaRPr lang="fr-BE" sz="1100" dirty="0"/>
          </a:p>
          <a:p>
            <a:pPr algn="ctr"/>
            <a:r>
              <a:rPr lang="en-US" sz="1100" b="1" dirty="0">
                <a:solidFill>
                  <a:srgbClr val="EC7F20"/>
                </a:solidFill>
              </a:rPr>
              <a:t>The scene</a:t>
            </a:r>
            <a:r>
              <a:rPr lang="en-US" sz="1100" b="1" dirty="0" smtClean="0">
                <a:solidFill>
                  <a:srgbClr val="EC7F20"/>
                </a:solidFill>
              </a:rPr>
              <a:t>:</a:t>
            </a:r>
          </a:p>
          <a:p>
            <a:pPr algn="ctr"/>
            <a:endParaRPr lang="fr-BE" sz="1100" b="1" dirty="0" smtClean="0">
              <a:solidFill>
                <a:srgbClr val="EC7F20"/>
              </a:solidFill>
            </a:endParaRPr>
          </a:p>
          <a:p>
            <a:pPr algn="just"/>
            <a:r>
              <a:rPr lang="en-US" sz="1100" dirty="0" smtClean="0"/>
              <a:t>Today's </a:t>
            </a:r>
            <a:r>
              <a:rPr lang="en-US" sz="1100" dirty="0"/>
              <a:t>interview takes place in the youth judge's chambers in the presence of Lauren, her/his lawyer and one of her/his parents. During this cabinet hearing, the judge, who is already aware of the facts, will listen to Lauren and the lawyer to find out how the interim measures are going and to assess the need to extend the detention </a:t>
            </a:r>
            <a:r>
              <a:rPr lang="en-US" sz="1100" dirty="0" err="1"/>
              <a:t>centre</a:t>
            </a:r>
            <a:r>
              <a:rPr lang="en-US" sz="1100" dirty="0"/>
              <a:t> until the public hearing in two months' time. The scene begins as the four actors sit in the judge's </a:t>
            </a:r>
            <a:r>
              <a:rPr lang="en-US" sz="1100" dirty="0" smtClean="0"/>
              <a:t>chambers</a:t>
            </a:r>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9705976" y="4670290"/>
            <a:ext cx="879945" cy="891226"/>
          </a:xfrm>
          <a:prstGeom prst="rect">
            <a:avLst/>
          </a:prstGeom>
        </p:spPr>
      </p:pic>
    </p:spTree>
    <p:extLst>
      <p:ext uri="{BB962C8B-B14F-4D97-AF65-F5344CB8AC3E}">
        <p14:creationId xmlns:p14="http://schemas.microsoft.com/office/powerpoint/2010/main" val="399475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7" y="118116"/>
            <a:ext cx="5304269" cy="4832092"/>
          </a:xfrm>
          <a:prstGeom prst="rect">
            <a:avLst/>
          </a:prstGeom>
          <a:solidFill>
            <a:schemeClr val="bg1"/>
          </a:solidFill>
        </p:spPr>
        <p:txBody>
          <a:bodyPr wrap="square" rtlCol="0">
            <a:spAutoFit/>
          </a:bodyPr>
          <a:lstStyle/>
          <a:p>
            <a:pPr algn="ctr"/>
            <a:r>
              <a:rPr lang="en-US" sz="1100" b="1" dirty="0"/>
              <a:t>Situation 2 - Lauren's chamber’s hearing </a:t>
            </a:r>
          </a:p>
          <a:p>
            <a:pPr algn="ctr"/>
            <a:endParaRPr lang="en-US" sz="1100" b="1" dirty="0"/>
          </a:p>
          <a:p>
            <a:endParaRPr lang="en-US" sz="1100" dirty="0"/>
          </a:p>
          <a:p>
            <a:pPr algn="ctr"/>
            <a:r>
              <a:rPr lang="en-US" sz="1100" b="1" dirty="0">
                <a:solidFill>
                  <a:srgbClr val="5CBDB2"/>
                </a:solidFill>
              </a:rPr>
              <a:t>Character Sheet: Lauren</a:t>
            </a:r>
            <a:endParaRPr lang="en-US" sz="1100" dirty="0"/>
          </a:p>
          <a:p>
            <a:endParaRPr lang="en-US" sz="1100" dirty="0"/>
          </a:p>
          <a:p>
            <a:endParaRPr lang="en-US" sz="1100" dirty="0"/>
          </a:p>
          <a:p>
            <a:r>
              <a:rPr lang="en-US" sz="1100" b="1" dirty="0">
                <a:solidFill>
                  <a:srgbClr val="5CBDB2"/>
                </a:solidFill>
              </a:rPr>
              <a:t>You are Lauren, you:</a:t>
            </a:r>
            <a:r>
              <a:rPr lang="en-US" sz="1100" dirty="0">
                <a:solidFill>
                  <a:srgbClr val="5CBDB2"/>
                </a:solidFill>
              </a:rPr>
              <a:t> </a:t>
            </a:r>
            <a:endParaRPr lang="fr-BE" sz="1100" dirty="0">
              <a:solidFill>
                <a:srgbClr val="5CBDB2"/>
              </a:solidFill>
            </a:endParaRPr>
          </a:p>
          <a:p>
            <a:pPr lvl="0" algn="just"/>
            <a:r>
              <a:rPr lang="en-US" sz="1100" dirty="0"/>
              <a:t>You saw your lawyer yesterday, </a:t>
            </a:r>
            <a:r>
              <a:rPr lang="en-US" sz="1100" dirty="0" err="1"/>
              <a:t>Ms</a:t>
            </a:r>
            <a:r>
              <a:rPr lang="en-US" sz="1100" dirty="0"/>
              <a:t>/</a:t>
            </a:r>
            <a:r>
              <a:rPr lang="en-US" sz="1100" dirty="0" err="1"/>
              <a:t>Mr</a:t>
            </a:r>
            <a:r>
              <a:rPr lang="en-US" sz="1100" dirty="0"/>
              <a:t> </a:t>
            </a:r>
            <a:r>
              <a:rPr lang="en-US" sz="1100" dirty="0" err="1"/>
              <a:t>Hublot</a:t>
            </a:r>
            <a:r>
              <a:rPr lang="en-US" sz="1100" dirty="0"/>
              <a:t>, you had already seen him/her at the police station and you have a positive opinion of his/her work and the fact that he/she represents your voice.</a:t>
            </a:r>
          </a:p>
          <a:p>
            <a:pPr lvl="0" algn="just"/>
            <a:endParaRPr lang="fr-BE" sz="1100" dirty="0"/>
          </a:p>
          <a:p>
            <a:pPr lvl="0" algn="just"/>
            <a:r>
              <a:rPr lang="en-US" sz="1100" dirty="0"/>
              <a:t>Yesterday you were tired, you accepted your lawyer's proposal to continue to admit the facts and to present yourself before the judge as having remorse and being today responsible and no longer a danger because of your good </a:t>
            </a:r>
            <a:r>
              <a:rPr lang="en-US" sz="1100" dirty="0" err="1"/>
              <a:t>behaviour</a:t>
            </a:r>
            <a:r>
              <a:rPr lang="en-US" sz="1100" dirty="0"/>
              <a:t> in the detention </a:t>
            </a:r>
            <a:r>
              <a:rPr lang="en-US" sz="1100" dirty="0" err="1"/>
              <a:t>centre</a:t>
            </a:r>
            <a:r>
              <a:rPr lang="en-US" sz="1100" dirty="0"/>
              <a:t>, so you think you can be released today.</a:t>
            </a:r>
          </a:p>
          <a:p>
            <a:pPr lvl="0" algn="just"/>
            <a:endParaRPr lang="fr-BE" sz="1100" dirty="0"/>
          </a:p>
          <a:p>
            <a:pPr lvl="0" algn="just"/>
            <a:r>
              <a:rPr lang="en-US" sz="1100" dirty="0"/>
              <a:t>You are impulsive and get angry quite quickly especially when you don't understand what is going on.</a:t>
            </a:r>
          </a:p>
          <a:p>
            <a:pPr lvl="0" algn="just"/>
            <a:endParaRPr lang="fr-BE" sz="1100" dirty="0"/>
          </a:p>
          <a:p>
            <a:pPr lvl="0" algn="just"/>
            <a:r>
              <a:rPr lang="en-US" sz="1100" dirty="0"/>
              <a:t>You are easily distracted and find it difficult to keep your attention on an adult discussion or long tirades.</a:t>
            </a:r>
          </a:p>
          <a:p>
            <a:pPr lvl="0"/>
            <a:endParaRPr lang="fr-BE" sz="1100" dirty="0"/>
          </a:p>
          <a:p>
            <a:r>
              <a:rPr lang="en-US" sz="1100" dirty="0"/>
              <a:t>As an actor you need to step in Lauren's shoes with the help of these few clues, improvise the rest!</a:t>
            </a:r>
            <a:endParaRPr lang="fr-BE"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4039938" y="4461258"/>
            <a:ext cx="879945" cy="891226"/>
          </a:xfrm>
          <a:prstGeom prst="rect">
            <a:avLst/>
          </a:prstGeom>
        </p:spPr>
      </p:pic>
      <p:sp>
        <p:nvSpPr>
          <p:cNvPr id="10" name="ZoneTexte 9"/>
          <p:cNvSpPr txBox="1"/>
          <p:nvPr/>
        </p:nvSpPr>
        <p:spPr>
          <a:xfrm>
            <a:off x="6023566" y="125802"/>
            <a:ext cx="5624483" cy="5155194"/>
          </a:xfrm>
          <a:prstGeom prst="rect">
            <a:avLst/>
          </a:prstGeom>
          <a:solidFill>
            <a:schemeClr val="bg1"/>
          </a:solidFill>
        </p:spPr>
        <p:txBody>
          <a:bodyPr wrap="square" rtlCol="0">
            <a:spAutoFit/>
          </a:bodyPr>
          <a:lstStyle/>
          <a:p>
            <a:pPr algn="ctr"/>
            <a:r>
              <a:rPr lang="en-US" sz="1100" b="1" dirty="0"/>
              <a:t>Situation </a:t>
            </a:r>
            <a:r>
              <a:rPr lang="fr-BE" sz="1100" b="1" dirty="0"/>
              <a:t>2 </a:t>
            </a:r>
            <a:r>
              <a:rPr lang="en-US" sz="1100" b="1" dirty="0"/>
              <a:t>Situation 2 - Lauren's chamber’s hearing </a:t>
            </a:r>
          </a:p>
          <a:p>
            <a:pPr algn="ct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r>
              <a:rPr lang="fr-BE" sz="1100" b="1" dirty="0" err="1">
                <a:solidFill>
                  <a:srgbClr val="EC7F20"/>
                </a:solidFill>
                <a:latin typeface="Calibri" panose="020F0502020204030204" pitchFamily="34" charset="0"/>
                <a:ea typeface="Calibri" panose="020F0502020204030204" pitchFamily="34" charset="0"/>
                <a:cs typeface="Times New Roman" panose="02020603050405020304" pitchFamily="18" charset="0"/>
              </a:rPr>
              <a:t>Character</a:t>
            </a:r>
            <a:r>
              <a:rPr lang="fr-BE" sz="1100" b="1" dirty="0">
                <a:solidFill>
                  <a:srgbClr val="EC7F20"/>
                </a:solidFill>
                <a:latin typeface="Calibri" panose="020F0502020204030204" pitchFamily="34" charset="0"/>
                <a:ea typeface="Calibri" panose="020F0502020204030204" pitchFamily="34" charset="0"/>
                <a:cs typeface="Times New Roman" panose="02020603050405020304" pitchFamily="18" charset="0"/>
              </a:rPr>
              <a:t> </a:t>
            </a:r>
            <a:r>
              <a:rPr lang="fr-BE" sz="1100" b="1" dirty="0" err="1">
                <a:solidFill>
                  <a:srgbClr val="EC7F20"/>
                </a:solidFill>
                <a:latin typeface="Calibri" panose="020F0502020204030204" pitchFamily="34" charset="0"/>
                <a:ea typeface="Calibri" panose="020F0502020204030204" pitchFamily="34" charset="0"/>
                <a:cs typeface="Times New Roman" panose="02020603050405020304" pitchFamily="18" charset="0"/>
              </a:rPr>
              <a:t>sheet</a:t>
            </a:r>
            <a:r>
              <a:rPr lang="fr-BE" sz="1100" b="1" dirty="0">
                <a:solidFill>
                  <a:srgbClr val="EC7F20"/>
                </a:solidFill>
                <a:latin typeface="Calibri" panose="020F0502020204030204" pitchFamily="34" charset="0"/>
                <a:ea typeface="Calibri" panose="020F0502020204030204" pitchFamily="34" charset="0"/>
                <a:cs typeface="Times New Roman" panose="02020603050405020304" pitchFamily="18" charset="0"/>
              </a:rPr>
              <a:t>: the </a:t>
            </a:r>
            <a:r>
              <a:rPr lang="fr-BE" sz="1100" b="1" dirty="0" err="1">
                <a:solidFill>
                  <a:srgbClr val="EC7F20"/>
                </a:solidFill>
                <a:latin typeface="Calibri" panose="020F0502020204030204" pitchFamily="34" charset="0"/>
                <a:ea typeface="Calibri" panose="020F0502020204030204" pitchFamily="34" charset="0"/>
                <a:cs typeface="Times New Roman" panose="02020603050405020304" pitchFamily="18" charset="0"/>
              </a:rPr>
              <a:t>lawyer</a:t>
            </a:r>
            <a:r>
              <a:rPr lang="fr-BE" sz="1100" b="1" dirty="0">
                <a:solidFill>
                  <a:srgbClr val="EC7F20"/>
                </a:solidFill>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EC7F20"/>
                </a:solidFill>
                <a:latin typeface="Calibri" panose="020F0502020204030204" pitchFamily="34" charset="0"/>
                <a:ea typeface="Calibri" panose="020F0502020204030204" pitchFamily="34" charset="0"/>
                <a:cs typeface="Times New Roman" panose="02020603050405020304" pitchFamily="18" charset="0"/>
              </a:rPr>
              <a:t>Ms</a:t>
            </a:r>
            <a:r>
              <a:rPr lang="en-US" sz="1100" b="1" dirty="0">
                <a:solidFill>
                  <a:srgbClr val="EC7F20"/>
                </a:solidFill>
                <a:latin typeface="Calibri" panose="020F0502020204030204" pitchFamily="34" charset="0"/>
                <a:ea typeface="Calibri" panose="020F0502020204030204" pitchFamily="34" charset="0"/>
                <a:cs typeface="Times New Roman" panose="02020603050405020304" pitchFamily="18" charset="0"/>
              </a:rPr>
              <a:t>/</a:t>
            </a:r>
            <a:r>
              <a:rPr lang="en-US" sz="1100" b="1" dirty="0" err="1">
                <a:solidFill>
                  <a:srgbClr val="EC7F20"/>
                </a:solidFill>
                <a:latin typeface="Calibri" panose="020F0502020204030204" pitchFamily="34" charset="0"/>
                <a:ea typeface="Calibri" panose="020F0502020204030204" pitchFamily="34" charset="0"/>
                <a:cs typeface="Times New Roman" panose="02020603050405020304" pitchFamily="18" charset="0"/>
              </a:rPr>
              <a:t>Mr</a:t>
            </a:r>
            <a:r>
              <a:rPr lang="en-US" sz="1100" b="1" dirty="0">
                <a:solidFill>
                  <a:srgbClr val="EC7F20"/>
                </a:solidFill>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EC7F20"/>
                </a:solidFill>
                <a:latin typeface="Calibri" panose="020F0502020204030204" pitchFamily="34" charset="0"/>
                <a:ea typeface="Calibri" panose="020F0502020204030204" pitchFamily="34" charset="0"/>
                <a:cs typeface="Times New Roman" panose="02020603050405020304" pitchFamily="18" charset="0"/>
              </a:rPr>
              <a:t>Hublot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solidFill>
                  <a:srgbClr val="EC7F20"/>
                </a:solidFill>
              </a:rPr>
              <a:t>You are </a:t>
            </a:r>
            <a:r>
              <a:rPr lang="en-US" sz="1100" dirty="0" err="1">
                <a:solidFill>
                  <a:srgbClr val="EC7F20"/>
                </a:solidFill>
              </a:rPr>
              <a:t>Ms</a:t>
            </a:r>
            <a:r>
              <a:rPr lang="en-US" sz="1100" dirty="0">
                <a:solidFill>
                  <a:srgbClr val="EC7F20"/>
                </a:solidFill>
              </a:rPr>
              <a:t>/</a:t>
            </a:r>
            <a:r>
              <a:rPr lang="en-US" sz="1100" dirty="0" err="1">
                <a:solidFill>
                  <a:srgbClr val="EC7F20"/>
                </a:solidFill>
              </a:rPr>
              <a:t>Mr</a:t>
            </a:r>
            <a:r>
              <a:rPr lang="en-US" sz="1100" dirty="0">
                <a:solidFill>
                  <a:srgbClr val="EC7F20"/>
                </a:solidFill>
              </a:rPr>
              <a:t> </a:t>
            </a:r>
            <a:r>
              <a:rPr lang="en-US" sz="1100" dirty="0" err="1">
                <a:solidFill>
                  <a:srgbClr val="EC7F20"/>
                </a:solidFill>
              </a:rPr>
              <a:t>Hublot</a:t>
            </a:r>
            <a:r>
              <a:rPr lang="en-US" sz="1100" dirty="0">
                <a:solidFill>
                  <a:srgbClr val="EC7F20"/>
                </a:solidFill>
              </a:rPr>
              <a:t>, the lawyer, you:</a:t>
            </a:r>
          </a:p>
          <a:p>
            <a:pPr algn="just">
              <a:lnSpc>
                <a:spcPct val="107000"/>
              </a:lnSpc>
              <a:spcAft>
                <a:spcPts val="800"/>
              </a:spcAft>
            </a:pPr>
            <a:r>
              <a:rPr lang="en-US" sz="1100" dirty="0"/>
              <a:t>Have seen Lauren again yesterday, and have agreed with him/her on how to conduct the interview today: he/she continues to admit the facts, will express remorse in front of the judge and </a:t>
            </a:r>
            <a:r>
              <a:rPr lang="en-US" sz="1100" dirty="0" err="1"/>
              <a:t>emphasise</a:t>
            </a:r>
            <a:r>
              <a:rPr lang="en-US" sz="1100" dirty="0"/>
              <a:t> how the pre-trial detention has already made him/her more responsible and that he/she is no longer a danger today as demonstrated by his/her good </a:t>
            </a:r>
            <a:r>
              <a:rPr lang="en-US" sz="1100" dirty="0" err="1"/>
              <a:t>behaviour</a:t>
            </a:r>
            <a:r>
              <a:rPr lang="en-US" sz="1100" dirty="0"/>
              <a:t> in the detention </a:t>
            </a:r>
            <a:r>
              <a:rPr lang="en-US" sz="1100" dirty="0" err="1"/>
              <a:t>centre</a:t>
            </a:r>
            <a:r>
              <a:rPr lang="en-US" sz="1100" dirty="0"/>
              <a:t>, you will ask for him/her to be released but have explained to him/her that this seems unlikely.</a:t>
            </a:r>
          </a:p>
          <a:p>
            <a:pPr algn="just">
              <a:lnSpc>
                <a:spcPct val="107000"/>
              </a:lnSpc>
              <a:spcAft>
                <a:spcPts val="800"/>
              </a:spcAft>
            </a:pPr>
            <a:r>
              <a:rPr lang="en-US" sz="1100" dirty="0"/>
              <a:t>You know the judge from many other hearings. You know that the protocol involves him/her turning around each time a certain image is presented to him/her on the PowerPoint.</a:t>
            </a:r>
          </a:p>
          <a:p>
            <a:pPr>
              <a:lnSpc>
                <a:spcPct val="107000"/>
              </a:lnSpc>
              <a:spcAft>
                <a:spcPts val="800"/>
              </a:spcAft>
            </a:pPr>
            <a:r>
              <a:rPr lang="en-US" sz="1100" dirty="0"/>
              <a:t>As an actor you have to step in </a:t>
            </a:r>
            <a:r>
              <a:rPr lang="en-US" sz="1100" dirty="0" err="1"/>
              <a:t>Ms</a:t>
            </a:r>
            <a:r>
              <a:rPr lang="en-US" sz="1100" dirty="0"/>
              <a:t>/</a:t>
            </a:r>
            <a:r>
              <a:rPr lang="en-US" sz="1100" dirty="0" err="1"/>
              <a:t>Mr</a:t>
            </a:r>
            <a:r>
              <a:rPr lang="en-US" sz="1100" dirty="0"/>
              <a:t> </a:t>
            </a:r>
            <a:r>
              <a:rPr lang="en-US" sz="1100" dirty="0" err="1"/>
              <a:t>Hublot's</a:t>
            </a:r>
            <a:r>
              <a:rPr lang="en-US" sz="1100" dirty="0"/>
              <a:t> shoes with the help of these few clues, improvise the rest!</a:t>
            </a:r>
          </a:p>
          <a:p>
            <a:pPr>
              <a:lnSpc>
                <a:spcPct val="107000"/>
              </a:lnSpc>
              <a:spcAft>
                <a:spcPts val="800"/>
              </a:spcAft>
            </a:pP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311488" y="4461258"/>
            <a:ext cx="801989" cy="812271"/>
          </a:xfrm>
          <a:prstGeom prst="rect">
            <a:avLst/>
          </a:prstGeom>
        </p:spPr>
      </p:pic>
    </p:spTree>
    <p:extLst>
      <p:ext uri="{BB962C8B-B14F-4D97-AF65-F5344CB8AC3E}">
        <p14:creationId xmlns:p14="http://schemas.microsoft.com/office/powerpoint/2010/main" val="69243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7" y="118116"/>
            <a:ext cx="5304269" cy="5509200"/>
          </a:xfrm>
          <a:prstGeom prst="rect">
            <a:avLst/>
          </a:prstGeom>
          <a:solidFill>
            <a:schemeClr val="bg1"/>
          </a:solidFill>
        </p:spPr>
        <p:txBody>
          <a:bodyPr wrap="square" rtlCol="0">
            <a:spAutoFit/>
          </a:bodyPr>
          <a:lstStyle/>
          <a:p>
            <a:pPr algn="ctr"/>
            <a:r>
              <a:rPr lang="en-US" sz="1100" b="1" dirty="0"/>
              <a:t>Situation 2 - Lauren's chamber’s hearing </a:t>
            </a:r>
          </a:p>
          <a:p>
            <a:pPr algn="ctr"/>
            <a:endParaRPr lang="en-US" sz="1100" b="1" dirty="0"/>
          </a:p>
          <a:p>
            <a:endParaRPr lang="en-US" sz="1100" dirty="0"/>
          </a:p>
          <a:p>
            <a:pPr algn="ctr"/>
            <a:r>
              <a:rPr lang="en-US" sz="1100" b="1" dirty="0">
                <a:solidFill>
                  <a:srgbClr val="FBA617"/>
                </a:solidFill>
              </a:rPr>
              <a:t>Character Sheet: </a:t>
            </a:r>
            <a:r>
              <a:rPr lang="fr-BE" sz="1100" b="1" dirty="0">
                <a:solidFill>
                  <a:srgbClr val="FBA617"/>
                </a:solidFill>
              </a:rPr>
              <a:t>the parent</a:t>
            </a:r>
          </a:p>
          <a:p>
            <a:pPr algn="ctr"/>
            <a:endParaRPr lang="fr-BE" sz="1100" b="1" dirty="0">
              <a:solidFill>
                <a:srgbClr val="FBA617"/>
              </a:solidFill>
            </a:endParaRPr>
          </a:p>
          <a:p>
            <a:pPr algn="just"/>
            <a:r>
              <a:rPr lang="en-US" sz="1100" b="1" dirty="0">
                <a:solidFill>
                  <a:srgbClr val="FBA617"/>
                </a:solidFill>
              </a:rPr>
              <a:t>You are Lauren's parent, you :</a:t>
            </a:r>
          </a:p>
          <a:p>
            <a:pPr marL="171450" indent="-171450" algn="just">
              <a:buFont typeface="Arial" panose="020B0604020202020204" pitchFamily="34" charset="0"/>
              <a:buChar char="•"/>
            </a:pPr>
            <a:r>
              <a:rPr lang="en-US" sz="1100" dirty="0"/>
              <a:t>Know little about how Lauren's detention is going, why you are here today and what may be decided during the hearing. </a:t>
            </a:r>
          </a:p>
          <a:p>
            <a:pPr marL="171450" indent="-171450" algn="just">
              <a:buFont typeface="Arial" panose="020B0604020202020204" pitchFamily="34" charset="0"/>
              <a:buChar char="•"/>
            </a:pPr>
            <a:r>
              <a:rPr lang="en-US" sz="1100" dirty="0"/>
              <a:t>Your tone of voice is very low, barely audible. </a:t>
            </a:r>
          </a:p>
          <a:p>
            <a:pPr marL="171450" indent="-171450" algn="just">
              <a:buFont typeface="Arial" panose="020B0604020202020204" pitchFamily="34" charset="0"/>
              <a:buChar char="•"/>
            </a:pPr>
            <a:r>
              <a:rPr lang="en-US" sz="1100" dirty="0"/>
              <a:t>You are angry with your child and will not hesitate to cut him/her off, argue or even insult him/her in front of the judge. Moreover, you roll your eyes every time Laurent speaks. </a:t>
            </a:r>
          </a:p>
          <a:p>
            <a:pPr algn="just"/>
            <a:endParaRPr lang="en-US" sz="1100" dirty="0"/>
          </a:p>
          <a:p>
            <a:pPr algn="just"/>
            <a:r>
              <a:rPr lang="en-US" sz="1100" dirty="0"/>
              <a:t>As an actor you have to step in the shoes of Lauren's parent with the help of these few clues, improvise the rest!</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4039938" y="4461258"/>
            <a:ext cx="879945" cy="891226"/>
          </a:xfrm>
          <a:prstGeom prst="rect">
            <a:avLst/>
          </a:prstGeom>
        </p:spPr>
      </p:pic>
      <p:sp>
        <p:nvSpPr>
          <p:cNvPr id="10" name="ZoneTexte 9"/>
          <p:cNvSpPr txBox="1"/>
          <p:nvPr/>
        </p:nvSpPr>
        <p:spPr>
          <a:xfrm>
            <a:off x="6023566" y="125802"/>
            <a:ext cx="5624483" cy="5231047"/>
          </a:xfrm>
          <a:prstGeom prst="rect">
            <a:avLst/>
          </a:prstGeom>
          <a:solidFill>
            <a:schemeClr val="bg1"/>
          </a:solidFill>
        </p:spPr>
        <p:txBody>
          <a:bodyPr wrap="square" rtlCol="0">
            <a:spAutoFit/>
          </a:bodyPr>
          <a:lstStyle/>
          <a:p>
            <a:pPr algn="ctr"/>
            <a:r>
              <a:rPr lang="en-US" sz="1100" b="1" dirty="0"/>
              <a:t>Situation </a:t>
            </a:r>
            <a:r>
              <a:rPr lang="fr-BE" sz="1100" b="1" dirty="0"/>
              <a:t>2 </a:t>
            </a:r>
            <a:r>
              <a:rPr lang="en-US" sz="1100" b="1" dirty="0"/>
              <a:t>Situation 2 - Lauren's chamber’s hearing </a:t>
            </a:r>
          </a:p>
          <a:p>
            <a:pPr algn="ct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r>
              <a:rPr lang="fr-BE"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Character</a:t>
            </a:r>
            <a:r>
              <a:rPr lang="fr-BE"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fr-BE"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sheet</a:t>
            </a:r>
            <a:r>
              <a:rPr lang="fr-BE"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the </a:t>
            </a:r>
            <a:r>
              <a:rPr lang="fr-BE" sz="1100"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judge</a:t>
            </a:r>
            <a:endParaRPr lang="fr-BE"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US" sz="1100" b="1" dirty="0">
              <a:solidFill>
                <a:schemeClr val="tx2"/>
              </a:solidFill>
            </a:endParaRPr>
          </a:p>
          <a:p>
            <a:pPr algn="just"/>
            <a:r>
              <a:rPr lang="en-US" sz="1100" b="1" dirty="0">
                <a:solidFill>
                  <a:schemeClr val="tx2"/>
                </a:solidFill>
              </a:rPr>
              <a:t>You are the judge, you : </a:t>
            </a:r>
          </a:p>
          <a:p>
            <a:pPr marL="171450" indent="-171450" algn="just">
              <a:buFont typeface="Arial" panose="020B0604020202020204" pitchFamily="34" charset="0"/>
              <a:buChar char="•"/>
            </a:pPr>
            <a:r>
              <a:rPr lang="en-US" sz="1100" dirty="0"/>
              <a:t>You are the judge, you conduct the interview. </a:t>
            </a:r>
          </a:p>
          <a:p>
            <a:pPr marL="171450" indent="-171450" algn="just">
              <a:buFont typeface="Arial" panose="020B0604020202020204" pitchFamily="34" charset="0"/>
              <a:buChar char="•"/>
            </a:pPr>
            <a:r>
              <a:rPr lang="en-US" sz="1100" dirty="0"/>
              <a:t>You have a negative view on Lauren who has a history of violence and showed no remorse at the first hearing following her arrest.</a:t>
            </a:r>
          </a:p>
          <a:p>
            <a:pPr marL="171450" indent="-171450" algn="just">
              <a:buFont typeface="Arial" panose="020B0604020202020204" pitchFamily="34" charset="0"/>
              <a:buChar char="•"/>
            </a:pPr>
            <a:r>
              <a:rPr lang="en-US" sz="1100" dirty="0"/>
              <a:t>You regularly use double negative questions. </a:t>
            </a:r>
          </a:p>
          <a:p>
            <a:pPr marL="171450" indent="-171450" algn="just">
              <a:buFont typeface="Arial" panose="020B0604020202020204" pitchFamily="34" charset="0"/>
              <a:buChar char="•"/>
            </a:pPr>
            <a:r>
              <a:rPr lang="en-US" sz="1100" dirty="0"/>
              <a:t>You have Lauren's file in your hands, you hardly take your eyes off the file even when you ask the questions.</a:t>
            </a:r>
          </a:p>
          <a:p>
            <a:pPr marL="171450" indent="-171450" algn="just">
              <a:buFont typeface="Arial" panose="020B0604020202020204" pitchFamily="34" charset="0"/>
              <a:buChar char="•"/>
            </a:pPr>
            <a:r>
              <a:rPr lang="en-US" sz="1100" dirty="0"/>
              <a:t>Whenever the picture on the PowerPoint indicates this you should stand up and walk around your chair before sitting down again, this is standard court practice: protocol demands it.</a:t>
            </a:r>
          </a:p>
          <a:p>
            <a:pPr algn="just"/>
            <a:endParaRPr lang="en-US" sz="1100" dirty="0"/>
          </a:p>
          <a:p>
            <a:pPr algn="just"/>
            <a:r>
              <a:rPr lang="en-US" sz="1100" dirty="0"/>
              <a:t>As an actor you must step into the shoes of the judge, with the help of these few clues, improvise the rest!</a:t>
            </a:r>
          </a:p>
          <a:p>
            <a:pPr>
              <a:lnSpc>
                <a:spcPct val="107000"/>
              </a:lnSpc>
              <a:spcAft>
                <a:spcPts val="800"/>
              </a:spcAft>
            </a:pP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311488" y="4461258"/>
            <a:ext cx="801989" cy="812271"/>
          </a:xfrm>
          <a:prstGeom prst="rect">
            <a:avLst/>
          </a:prstGeom>
        </p:spPr>
      </p:pic>
    </p:spTree>
    <p:extLst>
      <p:ext uri="{BB962C8B-B14F-4D97-AF65-F5344CB8AC3E}">
        <p14:creationId xmlns:p14="http://schemas.microsoft.com/office/powerpoint/2010/main" val="95711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4662791" y="375308"/>
            <a:ext cx="5304269" cy="5339923"/>
          </a:xfrm>
          <a:prstGeom prst="rect">
            <a:avLst/>
          </a:prstGeom>
          <a:solidFill>
            <a:schemeClr val="bg1"/>
          </a:solidFill>
        </p:spPr>
        <p:txBody>
          <a:bodyPr wrap="square" rtlCol="0">
            <a:spAutoFit/>
          </a:bodyPr>
          <a:lstStyle/>
          <a:p>
            <a:pPr algn="ctr"/>
            <a:r>
              <a:rPr lang="en-US" sz="1100" b="1" dirty="0"/>
              <a:t>Situation 2 - Lauren's chamber’s hearing </a:t>
            </a:r>
          </a:p>
          <a:p>
            <a:pPr algn="ctr"/>
            <a:endParaRPr lang="en-US" sz="1100" b="1" dirty="0"/>
          </a:p>
          <a:p>
            <a:endParaRPr lang="en-US" sz="1100" dirty="0"/>
          </a:p>
          <a:p>
            <a:pPr algn="ctr"/>
            <a:r>
              <a:rPr lang="en-US" sz="1100" b="1" dirty="0">
                <a:solidFill>
                  <a:srgbClr val="FBA617"/>
                </a:solidFill>
              </a:rPr>
              <a:t>Character Sheet: </a:t>
            </a:r>
            <a:r>
              <a:rPr lang="fr-BE" sz="1100" b="1" dirty="0" err="1">
                <a:solidFill>
                  <a:srgbClr val="FBA617"/>
                </a:solidFill>
              </a:rPr>
              <a:t>observers</a:t>
            </a:r>
            <a:endParaRPr lang="fr-BE" sz="1100" b="1" dirty="0">
              <a:solidFill>
                <a:srgbClr val="FBA617"/>
              </a:solidFill>
            </a:endParaRPr>
          </a:p>
          <a:p>
            <a:pPr algn="ctr"/>
            <a:endParaRPr lang="fr-BE" sz="1100" b="1" dirty="0">
              <a:solidFill>
                <a:srgbClr val="FBA617"/>
              </a:solidFill>
            </a:endParaRPr>
          </a:p>
          <a:p>
            <a:pPr algn="just"/>
            <a:endParaRPr lang="en-US" sz="1100" dirty="0"/>
          </a:p>
          <a:p>
            <a:endParaRPr lang="en-US" sz="1100" dirty="0"/>
          </a:p>
          <a:p>
            <a:r>
              <a:rPr lang="en-US" sz="1100" b="1" dirty="0"/>
              <a:t>Observers: </a:t>
            </a:r>
          </a:p>
          <a:p>
            <a:r>
              <a:rPr lang="en-US" sz="1100" dirty="0"/>
              <a:t>You are an observer, observe the exchange between the judge, the parent, the lawyer and Lauren. </a:t>
            </a:r>
          </a:p>
          <a:p>
            <a:pPr marL="171450" indent="-171450">
              <a:buFont typeface="Arial" panose="020B0604020202020204" pitchFamily="34" charset="0"/>
              <a:buChar char="•"/>
            </a:pPr>
            <a:r>
              <a:rPr lang="en-US" sz="1100" dirty="0"/>
              <a:t>What influences the communication (positively or negatively) between the four characters?</a:t>
            </a:r>
          </a:p>
          <a:p>
            <a:pPr marL="171450" indent="-171450">
              <a:buFont typeface="Arial" panose="020B0604020202020204" pitchFamily="34" charset="0"/>
              <a:buChar char="•"/>
            </a:pPr>
            <a:r>
              <a:rPr lang="en-US" sz="1100" dirty="0"/>
              <a:t>What changes are needed to overcome the barriers to good communication? </a:t>
            </a:r>
          </a:p>
          <a:p>
            <a:pPr marL="171450" indent="-171450">
              <a:buFont typeface="Arial" panose="020B0604020202020204" pitchFamily="34" charset="0"/>
              <a:buChar char="•"/>
            </a:pPr>
            <a:r>
              <a:rPr lang="en-US" sz="1100" dirty="0"/>
              <a:t>Do you have any experiences to share that echo this situation?</a:t>
            </a:r>
          </a:p>
          <a:p>
            <a:pPr marL="171450" indent="-171450">
              <a:buFont typeface="Arial" panose="020B0604020202020204" pitchFamily="34" charset="0"/>
              <a:buChar char="•"/>
            </a:pPr>
            <a:endParaRPr lang="en-US" sz="1100" dirty="0"/>
          </a:p>
          <a:p>
            <a:r>
              <a:rPr lang="en-US" sz="1100" dirty="0"/>
              <a:t>Write your impressions hereunder:</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8893292" y="4714477"/>
            <a:ext cx="879945" cy="891226"/>
          </a:xfrm>
          <a:prstGeom prst="rect">
            <a:avLst/>
          </a:prstGeom>
        </p:spPr>
      </p:pic>
    </p:spTree>
    <p:extLst>
      <p:ext uri="{BB962C8B-B14F-4D97-AF65-F5344CB8AC3E}">
        <p14:creationId xmlns:p14="http://schemas.microsoft.com/office/powerpoint/2010/main" val="283543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3375498" y="38942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FF9933"/>
                </a:solidFill>
              </a:rPr>
              <a:t>Part 2 – Theoretical presentation</a:t>
            </a:r>
            <a:endParaRPr lang="fr-BE" sz="3600" dirty="0">
              <a:solidFill>
                <a:srgbClr val="FF9933"/>
              </a:solidFill>
            </a:endParaRPr>
          </a:p>
        </p:txBody>
      </p:sp>
      <p:pic>
        <p:nvPicPr>
          <p:cNvPr id="10" name="Image 9"/>
          <p:cNvPicPr/>
          <p:nvPr/>
        </p:nvPicPr>
        <p:blipFill>
          <a:blip r:embed="rId4"/>
          <a:stretch>
            <a:fillRect/>
          </a:stretch>
        </p:blipFill>
        <p:spPr>
          <a:xfrm>
            <a:off x="2915547" y="2198968"/>
            <a:ext cx="1589606" cy="1332660"/>
          </a:xfrm>
          <a:prstGeom prst="rect">
            <a:avLst/>
          </a:prstGeom>
        </p:spPr>
      </p:pic>
      <p:sp>
        <p:nvSpPr>
          <p:cNvPr id="12" name="ZoneTexte 11">
            <a:extLst>
              <a:ext uri="{FF2B5EF4-FFF2-40B4-BE49-F238E27FC236}">
                <a16:creationId xmlns="" xmlns:a16="http://schemas.microsoft.com/office/drawing/2014/main" id="{31378776-A142-408E-9964-67E8A49530E5}"/>
              </a:ext>
            </a:extLst>
          </p:cNvPr>
          <p:cNvSpPr txBox="1"/>
          <p:nvPr/>
        </p:nvSpPr>
        <p:spPr>
          <a:xfrm>
            <a:off x="4729118" y="2680632"/>
            <a:ext cx="2088348" cy="369332"/>
          </a:xfrm>
          <a:prstGeom prst="rect">
            <a:avLst/>
          </a:prstGeom>
          <a:noFill/>
        </p:spPr>
        <p:txBody>
          <a:bodyPr wrap="square" rtlCol="0">
            <a:spAutoFit/>
          </a:bodyPr>
          <a:lstStyle/>
          <a:p>
            <a:r>
              <a:rPr lang="en-GB" dirty="0">
                <a:solidFill>
                  <a:prstClr val="black"/>
                </a:solidFill>
              </a:rPr>
              <a:t>1h30’</a:t>
            </a:r>
          </a:p>
        </p:txBody>
      </p:sp>
      <p:pic>
        <p:nvPicPr>
          <p:cNvPr id="13" name="Image 12"/>
          <p:cNvPicPr>
            <a:picLocks noChangeAspect="1"/>
          </p:cNvPicPr>
          <p:nvPr/>
        </p:nvPicPr>
        <p:blipFill>
          <a:blip r:embed="rId5"/>
          <a:stretch>
            <a:fillRect/>
          </a:stretch>
        </p:blipFill>
        <p:spPr>
          <a:xfrm>
            <a:off x="7810385" y="2045188"/>
            <a:ext cx="2876739" cy="2581689"/>
          </a:xfrm>
          <a:prstGeom prst="rect">
            <a:avLst/>
          </a:prstGeom>
        </p:spPr>
      </p:pic>
      <p:pic>
        <p:nvPicPr>
          <p:cNvPr id="2" name="Image 1"/>
          <p:cNvPicPr>
            <a:picLocks noChangeAspect="1"/>
          </p:cNvPicPr>
          <p:nvPr/>
        </p:nvPicPr>
        <p:blipFill>
          <a:blip r:embed="rId6"/>
          <a:stretch>
            <a:fillRect/>
          </a:stretch>
        </p:blipFill>
        <p:spPr>
          <a:xfrm rot="20547652">
            <a:off x="5004581" y="3021008"/>
            <a:ext cx="1891009" cy="2694795"/>
          </a:xfrm>
          <a:prstGeom prst="rect">
            <a:avLst/>
          </a:prstGeom>
        </p:spPr>
      </p:pic>
    </p:spTree>
    <p:extLst>
      <p:ext uri="{BB962C8B-B14F-4D97-AF65-F5344CB8AC3E}">
        <p14:creationId xmlns:p14="http://schemas.microsoft.com/office/powerpoint/2010/main" val="94848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 xmlns:a16="http://schemas.microsoft.com/office/drawing/2014/main" id="{B488E8A8-1127-461C-B276-1561DA8E25BF}"/>
              </a:ext>
            </a:extLst>
          </p:cNvPr>
          <p:cNvSpPr txBox="1">
            <a:spLocks/>
          </p:cNvSpPr>
          <p:nvPr/>
        </p:nvSpPr>
        <p:spPr>
          <a:xfrm>
            <a:off x="2333028" y="386046"/>
            <a:ext cx="9144000" cy="120828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
            </a:r>
            <a:br>
              <a:rPr lang="fr-BE" dirty="0">
                <a:solidFill>
                  <a:srgbClr val="EC7F20"/>
                </a:solidFill>
              </a:rPr>
            </a:br>
            <a:r>
              <a:rPr lang="fr-BE" dirty="0">
                <a:solidFill>
                  <a:srgbClr val="FF6600"/>
                </a:solidFill>
              </a:rPr>
              <a:t> </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dirty="0">
                <a:solidFill>
                  <a:schemeClr val="bg1"/>
                </a:solidFill>
              </a:rPr>
              <a:t>Part 2 - </a:t>
            </a:r>
            <a:r>
              <a:rPr lang="en-GB" sz="2000" dirty="0">
                <a:solidFill>
                  <a:schemeClr val="bg1"/>
                </a:solidFill>
              </a:rPr>
              <a:t>Theoretical presentation</a:t>
            </a:r>
            <a:endParaRPr lang="fr-BE" sz="2000" dirty="0">
              <a:solidFill>
                <a:schemeClr val="bg1"/>
              </a:solidFill>
            </a:endParaRPr>
          </a:p>
          <a:p>
            <a:pPr algn="l"/>
            <a:endParaRPr lang="fr-BE" sz="2000" dirty="0">
              <a:solidFill>
                <a:schemeClr val="bg1"/>
              </a:solidFill>
            </a:endParaRPr>
          </a:p>
        </p:txBody>
      </p:sp>
      <p:sp>
        <p:nvSpPr>
          <p:cNvPr id="2" name="Rectangle 1"/>
          <p:cNvSpPr/>
          <p:nvPr/>
        </p:nvSpPr>
        <p:spPr>
          <a:xfrm>
            <a:off x="4116073" y="386046"/>
            <a:ext cx="7134644" cy="865173"/>
          </a:xfrm>
          <a:prstGeom prst="rect">
            <a:avLst/>
          </a:prstGeom>
        </p:spPr>
        <p:txBody>
          <a:bodyPr wrap="square">
            <a:spAutoFit/>
          </a:bodyPr>
          <a:lstStyle/>
          <a:p>
            <a:pPr marL="457200" indent="-228600" algn="ctr">
              <a:lnSpc>
                <a:spcPct val="107000"/>
              </a:lnSpc>
              <a:spcBef>
                <a:spcPts val="1200"/>
              </a:spcBef>
              <a:spcAft>
                <a:spcPts val="0"/>
              </a:spcAft>
            </a:pPr>
            <a:r>
              <a:rPr lang="en-GB" sz="2400" b="1"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a:t>
            </a:r>
            <a:r>
              <a:rPr lang="en-GB" sz="24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ommunication is an essential skill for lawyers for children in contact with the justice system</a:t>
            </a:r>
          </a:p>
        </p:txBody>
      </p:sp>
      <p:pic>
        <p:nvPicPr>
          <p:cNvPr id="12" name="Image 11"/>
          <p:cNvPicPr>
            <a:picLocks noChangeAspect="1"/>
          </p:cNvPicPr>
          <p:nvPr/>
        </p:nvPicPr>
        <p:blipFill>
          <a:blip r:embed="rId4"/>
          <a:stretch>
            <a:fillRect/>
          </a:stretch>
        </p:blipFill>
        <p:spPr>
          <a:xfrm>
            <a:off x="8469549" y="1445706"/>
            <a:ext cx="3007479" cy="3759349"/>
          </a:xfrm>
          <a:prstGeom prst="rect">
            <a:avLst/>
          </a:prstGeom>
        </p:spPr>
      </p:pic>
      <p:sp>
        <p:nvSpPr>
          <p:cNvPr id="3" name="ZoneTexte 2"/>
          <p:cNvSpPr txBox="1"/>
          <p:nvPr/>
        </p:nvSpPr>
        <p:spPr>
          <a:xfrm>
            <a:off x="3046509" y="1866589"/>
            <a:ext cx="4448996" cy="1566198"/>
          </a:xfrm>
          <a:prstGeom prst="rect">
            <a:avLst/>
          </a:prstGeom>
          <a:noFill/>
        </p:spPr>
        <p:txBody>
          <a:bodyPr wrap="square" rtlCol="0">
            <a:spAutoFit/>
          </a:bodyPr>
          <a:lstStyle/>
          <a:p>
            <a:pPr marL="457200" indent="-228600" algn="just">
              <a:lnSpc>
                <a:spcPct val="107000"/>
              </a:lnSpc>
              <a:spcBef>
                <a:spcPts val="1200"/>
              </a:spcBef>
              <a:spcAft>
                <a:spcPts val="0"/>
              </a:spcAft>
            </a:pPr>
            <a:r>
              <a:rPr lang="en-GB" u="sng" kern="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The spokesperson</a:t>
            </a:r>
          </a:p>
          <a:p>
            <a:pPr marL="514350" indent="-285750" algn="just">
              <a:lnSpc>
                <a:spcPct val="107000"/>
              </a:lnSpc>
              <a:spcBef>
                <a:spcPts val="1200"/>
              </a:spcBef>
              <a:spcAft>
                <a:spcPts val="0"/>
              </a:spcAft>
              <a:buFont typeface="Wingdings" panose="05000000000000000000" pitchFamily="2" charset="2"/>
              <a:buChar char="è"/>
            </a:pPr>
            <a:r>
              <a:rPr lang="en-GB" dirty="0" smtClean="0">
                <a:sym typeface="Wingdings" panose="05000000000000000000" pitchFamily="2" charset="2"/>
              </a:rPr>
              <a:t>g</a:t>
            </a:r>
            <a:r>
              <a:rPr lang="en-GB" dirty="0" smtClean="0"/>
              <a:t>athering </a:t>
            </a:r>
            <a:r>
              <a:rPr lang="en-GB" dirty="0"/>
              <a:t>and carrying the child’s word </a:t>
            </a:r>
            <a:endParaRPr lang="en-GB" dirty="0" smtClean="0"/>
          </a:p>
          <a:p>
            <a:pPr marL="514350" indent="-285750" algn="just">
              <a:lnSpc>
                <a:spcPct val="107000"/>
              </a:lnSpc>
              <a:spcBef>
                <a:spcPts val="1200"/>
              </a:spcBef>
              <a:spcAft>
                <a:spcPts val="0"/>
              </a:spcAft>
              <a:buFont typeface="Wingdings" panose="05000000000000000000" pitchFamily="2" charset="2"/>
              <a:buChar char="è"/>
            </a:pPr>
            <a:r>
              <a:rPr lang="en-GB" dirty="0" smtClean="0"/>
              <a:t>informing </a:t>
            </a:r>
            <a:r>
              <a:rPr lang="en-GB" dirty="0"/>
              <a:t>the child</a:t>
            </a:r>
            <a:endParaRPr lang="fr-BE"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13" name="ZoneTexte 12"/>
          <p:cNvSpPr txBox="1"/>
          <p:nvPr/>
        </p:nvSpPr>
        <p:spPr>
          <a:xfrm>
            <a:off x="1590839" y="620857"/>
            <a:ext cx="991673" cy="369332"/>
          </a:xfrm>
          <a:prstGeom prst="rect">
            <a:avLst/>
          </a:prstGeom>
          <a:noFill/>
        </p:spPr>
        <p:txBody>
          <a:bodyPr wrap="square" rtlCol="0">
            <a:spAutoFit/>
          </a:bodyPr>
          <a:lstStyle/>
          <a:p>
            <a:r>
              <a:rPr lang="en-GB" b="1" dirty="0">
                <a:solidFill>
                  <a:schemeClr val="bg1"/>
                </a:solidFill>
              </a:rPr>
              <a:t>INTRO</a:t>
            </a:r>
          </a:p>
        </p:txBody>
      </p:sp>
    </p:spTree>
    <p:extLst>
      <p:ext uri="{BB962C8B-B14F-4D97-AF65-F5344CB8AC3E}">
        <p14:creationId xmlns:p14="http://schemas.microsoft.com/office/powerpoint/2010/main" val="163529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dirty="0">
                <a:solidFill>
                  <a:schemeClr val="bg1"/>
                </a:solidFill>
              </a:rPr>
              <a:t>Part 2 - </a:t>
            </a:r>
            <a:r>
              <a:rPr lang="en-GB" sz="2000" dirty="0">
                <a:solidFill>
                  <a:schemeClr val="bg1"/>
                </a:solidFill>
              </a:rPr>
              <a:t>Theoretical presentation</a:t>
            </a:r>
            <a:endParaRPr lang="fr-BE" sz="2000" dirty="0">
              <a:solidFill>
                <a:schemeClr val="bg1"/>
              </a:solidFill>
            </a:endParaRPr>
          </a:p>
          <a:p>
            <a:pPr algn="l"/>
            <a:endParaRPr lang="fr-BE" sz="2000" dirty="0">
              <a:solidFill>
                <a:schemeClr val="bg1"/>
              </a:solidFill>
            </a:endParaRPr>
          </a:p>
        </p:txBody>
      </p:sp>
      <p:sp>
        <p:nvSpPr>
          <p:cNvPr id="2" name="Rectangle 1"/>
          <p:cNvSpPr/>
          <p:nvPr/>
        </p:nvSpPr>
        <p:spPr>
          <a:xfrm>
            <a:off x="3071941" y="658009"/>
            <a:ext cx="7134644" cy="595932"/>
          </a:xfrm>
          <a:prstGeom prst="rect">
            <a:avLst/>
          </a:prstGeom>
        </p:spPr>
        <p:txBody>
          <a:bodyPr wrap="square">
            <a:spAutoFit/>
          </a:bodyPr>
          <a:lstStyle/>
          <a:p>
            <a:pPr marL="457200" indent="-228600" algn="ctr">
              <a:lnSpc>
                <a:spcPct val="107000"/>
              </a:lnSpc>
              <a:spcBef>
                <a:spcPts val="1200"/>
              </a:spcBef>
              <a:spcAft>
                <a:spcPts val="0"/>
              </a:spcAft>
            </a:pPr>
            <a:r>
              <a:rPr lang="en-GB" sz="32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Communication?</a:t>
            </a:r>
            <a:endParaRPr lang="en-GB"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ZoneTexte 2"/>
          <p:cNvSpPr txBox="1"/>
          <p:nvPr/>
        </p:nvSpPr>
        <p:spPr>
          <a:xfrm>
            <a:off x="2909238" y="2350423"/>
            <a:ext cx="8430519" cy="2597762"/>
          </a:xfrm>
          <a:prstGeom prst="rect">
            <a:avLst/>
          </a:prstGeom>
          <a:noFill/>
        </p:spPr>
        <p:txBody>
          <a:bodyPr wrap="square" rtlCol="0">
            <a:spAutoFit/>
          </a:bodyPr>
          <a:lstStyle/>
          <a:p>
            <a:pPr marL="6350" indent="-6350" algn="just">
              <a:lnSpc>
                <a:spcPct val="107000"/>
              </a:lnSpc>
              <a:spcBef>
                <a:spcPts val="1200"/>
              </a:spcBef>
              <a:spcAft>
                <a:spcPts val="0"/>
              </a:spcAft>
            </a:pPr>
            <a:r>
              <a:rPr lang="fr-BE" u="sng"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Committee on the </a:t>
            </a:r>
            <a:r>
              <a:rPr lang="fr-BE" u="sng"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rights</a:t>
            </a:r>
            <a:r>
              <a:rPr lang="fr-BE" u="sng"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the Child (GC 12) </a:t>
            </a:r>
            <a:r>
              <a:rPr lang="en-GB"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child cannot be heard effectively where the environment is intimidating, hostile, insensitive or inappropriate for her or his age. (…) Particular attention needs to be paid to the provision and delivery of child‑friendly information, adequate support for self-advocacy, appropriately trained staff, design of court rooms, clothing of judges and lawyers, sight screens, and separate waiting rooms</a:t>
            </a:r>
            <a:r>
              <a:rPr lang="en-GB"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BE"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indent="-6350" algn="just">
              <a:lnSpc>
                <a:spcPct val="107000"/>
              </a:lnSpc>
              <a:spcBef>
                <a:spcPts val="1200"/>
              </a:spcBef>
              <a:spcAft>
                <a:spcPts val="0"/>
              </a:spcAft>
            </a:pPr>
            <a:r>
              <a:rPr lang="fr-BE" u="sng"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Yves </a:t>
            </a:r>
            <a:r>
              <a:rPr lang="fr-BE" u="sng"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Winkin</a:t>
            </a:r>
            <a:r>
              <a:rPr lang="fr-BE"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permanent social process integrating multiple modes of behaviour: speech, gesture, look, mimicry, inter-individual space, </a:t>
            </a:r>
            <a:r>
              <a:rPr lang="en-GB"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etc</a:t>
            </a:r>
            <a:r>
              <a:rPr lang="en-GB"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BE"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
        <p:nvSpPr>
          <p:cNvPr id="4" name="ZoneTexte 3"/>
          <p:cNvSpPr txBox="1"/>
          <p:nvPr/>
        </p:nvSpPr>
        <p:spPr>
          <a:xfrm>
            <a:off x="1590839" y="620857"/>
            <a:ext cx="991673" cy="369332"/>
          </a:xfrm>
          <a:prstGeom prst="rect">
            <a:avLst/>
          </a:prstGeom>
          <a:noFill/>
        </p:spPr>
        <p:txBody>
          <a:bodyPr wrap="square" rtlCol="0">
            <a:spAutoFit/>
          </a:bodyPr>
          <a:lstStyle/>
          <a:p>
            <a:r>
              <a:rPr lang="en-GB" b="1" dirty="0">
                <a:solidFill>
                  <a:schemeClr val="bg1"/>
                </a:solidFill>
              </a:rPr>
              <a:t>INTRO</a:t>
            </a:r>
          </a:p>
        </p:txBody>
      </p:sp>
      <p:pic>
        <p:nvPicPr>
          <p:cNvPr id="5" name="Image 4"/>
          <p:cNvPicPr>
            <a:picLocks noChangeAspect="1"/>
          </p:cNvPicPr>
          <p:nvPr/>
        </p:nvPicPr>
        <p:blipFill>
          <a:blip r:embed="rId4"/>
          <a:stretch>
            <a:fillRect/>
          </a:stretch>
        </p:blipFill>
        <p:spPr>
          <a:xfrm>
            <a:off x="9247187" y="176192"/>
            <a:ext cx="2314575" cy="2057400"/>
          </a:xfrm>
          <a:prstGeom prst="rect">
            <a:avLst/>
          </a:prstGeom>
        </p:spPr>
      </p:pic>
    </p:spTree>
    <p:extLst>
      <p:ext uri="{BB962C8B-B14F-4D97-AF65-F5344CB8AC3E}">
        <p14:creationId xmlns:p14="http://schemas.microsoft.com/office/powerpoint/2010/main" val="297169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3151534" y="1980940"/>
            <a:ext cx="5992466" cy="3046988"/>
          </a:xfrm>
          <a:prstGeom prst="rect">
            <a:avLst/>
          </a:prstGeom>
          <a:noFill/>
        </p:spPr>
        <p:txBody>
          <a:bodyPr wrap="square" rtlCol="0">
            <a:spAutoFit/>
          </a:bodyPr>
          <a:lstStyle/>
          <a:p>
            <a:pPr marL="342900" indent="-342900">
              <a:buAutoNum type="arabicPeriod"/>
            </a:pPr>
            <a:r>
              <a:rPr lang="en-GB" sz="2400" dirty="0"/>
              <a:t>Identifying bias and barriers to good communication</a:t>
            </a:r>
          </a:p>
          <a:p>
            <a:pPr marL="342900" indent="-342900">
              <a:buAutoNum type="arabicPeriod"/>
            </a:pPr>
            <a:r>
              <a:rPr lang="en-GB" sz="2400" dirty="0"/>
              <a:t>Setting a positive framework for the interaction</a:t>
            </a:r>
          </a:p>
          <a:p>
            <a:pPr marL="342900" indent="-342900">
              <a:buAutoNum type="arabicPeriod"/>
            </a:pPr>
            <a:r>
              <a:rPr lang="en-GB" sz="2400" dirty="0"/>
              <a:t>Effectively exchanging messages</a:t>
            </a:r>
          </a:p>
          <a:p>
            <a:pPr marL="342900" indent="-342900">
              <a:buAutoNum type="arabicPeriod"/>
            </a:pPr>
            <a:r>
              <a:rPr lang="en-GB" sz="2400" dirty="0"/>
              <a:t>Reaching an effective communication with the child – techniques and tools</a:t>
            </a:r>
          </a:p>
          <a:p>
            <a:pPr marL="342900" indent="-342900">
              <a:buAutoNum type="arabicPeriod"/>
            </a:pPr>
            <a:r>
              <a:rPr lang="en-GB" sz="2400" dirty="0"/>
              <a:t>Adapting to specific situations</a:t>
            </a:r>
            <a:endParaRPr lang="en-GB" sz="2400" dirty="0">
              <a:solidFill>
                <a:prstClr val="black"/>
              </a:solidFill>
            </a:endParaRPr>
          </a:p>
        </p:txBody>
      </p:sp>
      <p:pic>
        <p:nvPicPr>
          <p:cNvPr id="2" name="Image 1"/>
          <p:cNvPicPr>
            <a:picLocks noChangeAspect="1"/>
          </p:cNvPicPr>
          <p:nvPr/>
        </p:nvPicPr>
        <p:blipFill>
          <a:blip r:embed="rId4"/>
          <a:stretch>
            <a:fillRect/>
          </a:stretch>
        </p:blipFill>
        <p:spPr>
          <a:xfrm>
            <a:off x="9278838" y="2045188"/>
            <a:ext cx="2479573" cy="2899003"/>
          </a:xfrm>
          <a:prstGeom prst="rect">
            <a:avLst/>
          </a:prstGeom>
        </p:spPr>
      </p:pic>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dirty="0">
                <a:solidFill>
                  <a:schemeClr val="bg1"/>
                </a:solidFill>
              </a:rPr>
              <a:t>Part 2 - </a:t>
            </a:r>
            <a:r>
              <a:rPr lang="en-GB" sz="2000" dirty="0">
                <a:solidFill>
                  <a:schemeClr val="bg1"/>
                </a:solidFill>
              </a:rPr>
              <a:t>Theoretical presentation</a:t>
            </a:r>
            <a:endParaRPr lang="fr-BE" sz="2000" dirty="0">
              <a:solidFill>
                <a:schemeClr val="bg1"/>
              </a:solidFill>
            </a:endParaRPr>
          </a:p>
          <a:p>
            <a:pPr algn="l"/>
            <a:endParaRPr lang="fr-BE" sz="2000" dirty="0">
              <a:solidFill>
                <a:schemeClr val="bg1"/>
              </a:solidFill>
            </a:endParaRPr>
          </a:p>
        </p:txBody>
      </p:sp>
      <p:sp>
        <p:nvSpPr>
          <p:cNvPr id="15" name="ZoneTexte 14"/>
          <p:cNvSpPr txBox="1"/>
          <p:nvPr/>
        </p:nvSpPr>
        <p:spPr>
          <a:xfrm>
            <a:off x="1590839" y="620857"/>
            <a:ext cx="991673" cy="369332"/>
          </a:xfrm>
          <a:prstGeom prst="rect">
            <a:avLst/>
          </a:prstGeom>
          <a:noFill/>
        </p:spPr>
        <p:txBody>
          <a:bodyPr wrap="square" rtlCol="0">
            <a:spAutoFit/>
          </a:bodyPr>
          <a:lstStyle/>
          <a:p>
            <a:r>
              <a:rPr lang="en-GB" b="1" dirty="0">
                <a:solidFill>
                  <a:schemeClr val="bg1"/>
                </a:solidFill>
              </a:rPr>
              <a:t>INTRO</a:t>
            </a:r>
          </a:p>
        </p:txBody>
      </p:sp>
    </p:spTree>
    <p:extLst>
      <p:ext uri="{BB962C8B-B14F-4D97-AF65-F5344CB8AC3E}">
        <p14:creationId xmlns:p14="http://schemas.microsoft.com/office/powerpoint/2010/main" val="120196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Identifying bias and barriers to good communication</a:t>
            </a:r>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Bias and barriers </a:t>
            </a:r>
          </a:p>
        </p:txBody>
      </p:sp>
      <p:sp>
        <p:nvSpPr>
          <p:cNvPr id="3" name="Rectangle 2"/>
          <p:cNvSpPr/>
          <p:nvPr/>
        </p:nvSpPr>
        <p:spPr>
          <a:xfrm>
            <a:off x="5736328" y="2303773"/>
            <a:ext cx="6096000" cy="2862322"/>
          </a:xfrm>
          <a:prstGeom prst="rect">
            <a:avLst/>
          </a:prstGeom>
        </p:spPr>
        <p:txBody>
          <a:bodyPr>
            <a:spAutoFit/>
          </a:bodyPr>
          <a:lstStyle/>
          <a:p>
            <a:pPr lvl="0"/>
            <a:r>
              <a:rPr lang="en-GB" i="1" dirty="0"/>
              <a:t>Difficulties in expressing themselves on difficult events and subjects</a:t>
            </a:r>
          </a:p>
          <a:p>
            <a:pPr lvl="0"/>
            <a:endParaRPr lang="en-GB" i="1" dirty="0"/>
          </a:p>
          <a:p>
            <a:r>
              <a:rPr lang="en-GB" i="1" dirty="0"/>
              <a:t>Difficulties in saying “I don’t know”</a:t>
            </a:r>
          </a:p>
          <a:p>
            <a:endParaRPr lang="en-GB" i="1" dirty="0"/>
          </a:p>
          <a:p>
            <a:r>
              <a:rPr lang="en-GB" i="1" dirty="0"/>
              <a:t>Child development and understanding of situations</a:t>
            </a:r>
          </a:p>
          <a:p>
            <a:endParaRPr lang="fr-BE" i="1" dirty="0"/>
          </a:p>
          <a:p>
            <a:r>
              <a:rPr lang="en-GB" i="1" dirty="0"/>
              <a:t>Suggestibility and compliance</a:t>
            </a:r>
            <a:endParaRPr lang="fr-BE" i="1" dirty="0"/>
          </a:p>
          <a:p>
            <a:endParaRPr lang="fr-BE" b="1" i="1" dirty="0"/>
          </a:p>
          <a:p>
            <a:pPr lvl="0"/>
            <a:endParaRPr lang="fr-BE" b="1" i="1" dirty="0"/>
          </a:p>
        </p:txBody>
      </p:sp>
      <p:pic>
        <p:nvPicPr>
          <p:cNvPr id="4" name="Image 3"/>
          <p:cNvPicPr>
            <a:picLocks noChangeAspect="1"/>
          </p:cNvPicPr>
          <p:nvPr/>
        </p:nvPicPr>
        <p:blipFill>
          <a:blip r:embed="rId4"/>
          <a:stretch>
            <a:fillRect/>
          </a:stretch>
        </p:blipFill>
        <p:spPr>
          <a:xfrm>
            <a:off x="2629520" y="2048076"/>
            <a:ext cx="2880911" cy="3017447"/>
          </a:xfrm>
          <a:prstGeom prst="rect">
            <a:avLst/>
          </a:prstGeom>
        </p:spPr>
      </p:pic>
      <p:sp>
        <p:nvSpPr>
          <p:cNvPr id="5" name="Rectangle 4"/>
          <p:cNvSpPr/>
          <p:nvPr/>
        </p:nvSpPr>
        <p:spPr>
          <a:xfrm>
            <a:off x="5736328" y="1481760"/>
            <a:ext cx="6096000" cy="646331"/>
          </a:xfrm>
          <a:prstGeom prst="rect">
            <a:avLst/>
          </a:prstGeom>
        </p:spPr>
        <p:txBody>
          <a:bodyPr>
            <a:spAutoFit/>
          </a:bodyPr>
          <a:lstStyle/>
          <a:p>
            <a:r>
              <a:rPr lang="en-GB" b="1" u="sng" dirty="0"/>
              <a:t>Difficulties of expression and understanding the child/adolescent can experiment:</a:t>
            </a:r>
            <a:endParaRPr lang="en-GB" u="sng" dirty="0"/>
          </a:p>
        </p:txBody>
      </p:sp>
    </p:spTree>
    <p:extLst>
      <p:ext uri="{BB962C8B-B14F-4D97-AF65-F5344CB8AC3E}">
        <p14:creationId xmlns:p14="http://schemas.microsoft.com/office/powerpoint/2010/main" val="114916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Identifying bias and barriers to good communication</a:t>
            </a:r>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Bias and barriers </a:t>
            </a:r>
          </a:p>
        </p:txBody>
      </p:sp>
      <p:sp>
        <p:nvSpPr>
          <p:cNvPr id="3" name="Rectangle 2"/>
          <p:cNvSpPr/>
          <p:nvPr/>
        </p:nvSpPr>
        <p:spPr>
          <a:xfrm>
            <a:off x="5736328" y="2303773"/>
            <a:ext cx="6096000" cy="3139321"/>
          </a:xfrm>
          <a:prstGeom prst="rect">
            <a:avLst/>
          </a:prstGeom>
        </p:spPr>
        <p:txBody>
          <a:bodyPr>
            <a:spAutoFit/>
          </a:bodyPr>
          <a:lstStyle/>
          <a:p>
            <a:pPr lvl="0"/>
            <a:r>
              <a:rPr lang="fr-BE" i="1" dirty="0"/>
              <a:t>Body </a:t>
            </a:r>
            <a:r>
              <a:rPr lang="fr-BE" i="1" dirty="0" err="1"/>
              <a:t>language</a:t>
            </a:r>
            <a:r>
              <a:rPr lang="fr-BE" i="1" dirty="0"/>
              <a:t> (</a:t>
            </a:r>
            <a:r>
              <a:rPr lang="fr-BE" i="1" dirty="0" err="1"/>
              <a:t>inconcistant</a:t>
            </a:r>
            <a:r>
              <a:rPr lang="fr-BE" i="1" dirty="0"/>
              <a:t> or </a:t>
            </a:r>
            <a:r>
              <a:rPr lang="fr-BE" i="1" dirty="0" err="1"/>
              <a:t>negative</a:t>
            </a:r>
            <a:r>
              <a:rPr lang="fr-BE" i="1" dirty="0"/>
              <a:t>)</a:t>
            </a:r>
          </a:p>
          <a:p>
            <a:pPr lvl="0"/>
            <a:endParaRPr lang="fr-BE" i="1" dirty="0"/>
          </a:p>
          <a:p>
            <a:r>
              <a:rPr lang="en-GB" i="1" dirty="0"/>
              <a:t>Indifference (Perceived or real)</a:t>
            </a:r>
          </a:p>
          <a:p>
            <a:endParaRPr lang="en-GB" i="1" dirty="0"/>
          </a:p>
          <a:p>
            <a:r>
              <a:rPr lang="en-GB" i="1" dirty="0"/>
              <a:t>Irony</a:t>
            </a:r>
          </a:p>
          <a:p>
            <a:endParaRPr lang="en-GB" i="1" dirty="0"/>
          </a:p>
          <a:p>
            <a:r>
              <a:rPr lang="en-GB" i="1" dirty="0"/>
              <a:t>Threat</a:t>
            </a:r>
          </a:p>
          <a:p>
            <a:endParaRPr lang="en-GB" i="1" dirty="0"/>
          </a:p>
          <a:p>
            <a:r>
              <a:rPr lang="en-GB" i="1" dirty="0"/>
              <a:t>Reproach </a:t>
            </a:r>
          </a:p>
          <a:p>
            <a:endParaRPr lang="en-GB" i="1" dirty="0"/>
          </a:p>
          <a:p>
            <a:r>
              <a:rPr lang="en-GB" i="1" dirty="0"/>
              <a:t>Stigmatisation</a:t>
            </a:r>
            <a:endParaRPr lang="fr-BE" i="1" dirty="0"/>
          </a:p>
        </p:txBody>
      </p:sp>
      <p:sp>
        <p:nvSpPr>
          <p:cNvPr id="5" name="Rectangle 4"/>
          <p:cNvSpPr/>
          <p:nvPr/>
        </p:nvSpPr>
        <p:spPr>
          <a:xfrm>
            <a:off x="5736328" y="1481760"/>
            <a:ext cx="6096000" cy="646331"/>
          </a:xfrm>
          <a:prstGeom prst="rect">
            <a:avLst/>
          </a:prstGeom>
        </p:spPr>
        <p:txBody>
          <a:bodyPr>
            <a:spAutoFit/>
          </a:bodyPr>
          <a:lstStyle/>
          <a:p>
            <a:r>
              <a:rPr lang="en-US" b="1" u="sng" dirty="0"/>
              <a:t>Negative influence of the </a:t>
            </a:r>
            <a:r>
              <a:rPr lang="en-US" b="1" u="sng" dirty="0" err="1"/>
              <a:t>behaviour</a:t>
            </a:r>
            <a:r>
              <a:rPr lang="en-US" b="1" u="sng" dirty="0"/>
              <a:t> of the professional on the communication</a:t>
            </a:r>
            <a:r>
              <a:rPr lang="en-GB" b="1" u="sng" dirty="0"/>
              <a:t>:</a:t>
            </a:r>
            <a:endParaRPr lang="en-GB" u="sng" dirty="0"/>
          </a:p>
        </p:txBody>
      </p:sp>
      <p:pic>
        <p:nvPicPr>
          <p:cNvPr id="2" name="Image 1"/>
          <p:cNvPicPr>
            <a:picLocks noChangeAspect="1"/>
          </p:cNvPicPr>
          <p:nvPr/>
        </p:nvPicPr>
        <p:blipFill>
          <a:blip r:embed="rId4"/>
          <a:stretch>
            <a:fillRect/>
          </a:stretch>
        </p:blipFill>
        <p:spPr>
          <a:xfrm>
            <a:off x="2954428" y="1877156"/>
            <a:ext cx="2431260" cy="3239507"/>
          </a:xfrm>
          <a:prstGeom prst="rect">
            <a:avLst/>
          </a:prstGeom>
        </p:spPr>
      </p:pic>
    </p:spTree>
    <p:extLst>
      <p:ext uri="{BB962C8B-B14F-4D97-AF65-F5344CB8AC3E}">
        <p14:creationId xmlns:p14="http://schemas.microsoft.com/office/powerpoint/2010/main" val="285814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 xmlns:a16="http://schemas.microsoft.com/office/drawing/2014/main" id="{B488E8A8-1127-461C-B276-1561DA8E25BF}"/>
              </a:ext>
            </a:extLst>
          </p:cNvPr>
          <p:cNvSpPr txBox="1">
            <a:spLocks/>
          </p:cNvSpPr>
          <p:nvPr/>
        </p:nvSpPr>
        <p:spPr>
          <a:xfrm>
            <a:off x="2301780" y="1258431"/>
            <a:ext cx="9144000" cy="120828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Module 4</a:t>
            </a:r>
            <a:br>
              <a:rPr lang="fr-BE" dirty="0">
                <a:solidFill>
                  <a:srgbClr val="EC7F20"/>
                </a:solidFill>
              </a:rPr>
            </a:br>
            <a:r>
              <a:rPr lang="fr-BE" dirty="0">
                <a:solidFill>
                  <a:srgbClr val="FF6600"/>
                </a:solidFill>
              </a:rPr>
              <a:t> </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2596215" y="18187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FF9933"/>
                </a:solidFill>
              </a:rPr>
              <a:t>Communication with children and adolescents in conflict with the law</a:t>
            </a:r>
            <a:endParaRPr lang="fr-BE" sz="3600" dirty="0">
              <a:solidFill>
                <a:srgbClr val="FF9933"/>
              </a:solidFill>
            </a:endParaRPr>
          </a:p>
        </p:txBody>
      </p:sp>
      <p:pic>
        <p:nvPicPr>
          <p:cNvPr id="10" name="Image 9"/>
          <p:cNvPicPr/>
          <p:nvPr/>
        </p:nvPicPr>
        <p:blipFill>
          <a:blip r:embed="rId4"/>
          <a:stretch>
            <a:fillRect/>
          </a:stretch>
        </p:blipFill>
        <p:spPr>
          <a:xfrm>
            <a:off x="2301780" y="3883051"/>
            <a:ext cx="1589606" cy="1332660"/>
          </a:xfrm>
          <a:prstGeom prst="rect">
            <a:avLst/>
          </a:prstGeom>
        </p:spPr>
      </p:pic>
      <p:sp>
        <p:nvSpPr>
          <p:cNvPr id="11" name="ZoneTexte 10">
            <a:extLst>
              <a:ext uri="{FF2B5EF4-FFF2-40B4-BE49-F238E27FC236}">
                <a16:creationId xmlns="" xmlns:a16="http://schemas.microsoft.com/office/drawing/2014/main" id="{31378776-A142-408E-9964-67E8A49530E5}"/>
              </a:ext>
            </a:extLst>
          </p:cNvPr>
          <p:cNvSpPr txBox="1"/>
          <p:nvPr/>
        </p:nvSpPr>
        <p:spPr>
          <a:xfrm>
            <a:off x="8393023" y="4912601"/>
            <a:ext cx="2574587" cy="646331"/>
          </a:xfrm>
          <a:prstGeom prst="rect">
            <a:avLst/>
          </a:prstGeom>
          <a:noFill/>
        </p:spPr>
        <p:txBody>
          <a:bodyPr wrap="square" rtlCol="0">
            <a:spAutoFit/>
          </a:bodyPr>
          <a:lstStyle/>
          <a:p>
            <a:r>
              <a:rPr lang="en-GB" dirty="0">
                <a:solidFill>
                  <a:prstClr val="black"/>
                </a:solidFill>
              </a:rPr>
              <a:t>Part 1 – Role Play</a:t>
            </a:r>
          </a:p>
          <a:p>
            <a:r>
              <a:rPr lang="en-GB" dirty="0">
                <a:solidFill>
                  <a:prstClr val="black"/>
                </a:solidFill>
              </a:rPr>
              <a:t>Part 2 - Presentation</a:t>
            </a:r>
          </a:p>
        </p:txBody>
      </p:sp>
      <p:sp>
        <p:nvSpPr>
          <p:cNvPr id="12" name="ZoneTexte 11">
            <a:extLst>
              <a:ext uri="{FF2B5EF4-FFF2-40B4-BE49-F238E27FC236}">
                <a16:creationId xmlns="" xmlns:a16="http://schemas.microsoft.com/office/drawing/2014/main" id="{31378776-A142-408E-9964-67E8A49530E5}"/>
              </a:ext>
            </a:extLst>
          </p:cNvPr>
          <p:cNvSpPr txBox="1"/>
          <p:nvPr/>
        </p:nvSpPr>
        <p:spPr>
          <a:xfrm>
            <a:off x="4046270" y="4133125"/>
            <a:ext cx="2088348" cy="369332"/>
          </a:xfrm>
          <a:prstGeom prst="rect">
            <a:avLst/>
          </a:prstGeom>
          <a:noFill/>
        </p:spPr>
        <p:txBody>
          <a:bodyPr wrap="square" rtlCol="0">
            <a:spAutoFit/>
          </a:bodyPr>
          <a:lstStyle/>
          <a:p>
            <a:r>
              <a:rPr lang="en-GB" dirty="0">
                <a:solidFill>
                  <a:prstClr val="black"/>
                </a:solidFill>
              </a:rPr>
              <a:t>Approx. 3hours</a:t>
            </a:r>
          </a:p>
        </p:txBody>
      </p:sp>
      <p:pic>
        <p:nvPicPr>
          <p:cNvPr id="2" name="Image 1"/>
          <p:cNvPicPr>
            <a:picLocks noChangeAspect="1"/>
          </p:cNvPicPr>
          <p:nvPr/>
        </p:nvPicPr>
        <p:blipFill>
          <a:blip r:embed="rId5"/>
          <a:stretch>
            <a:fillRect/>
          </a:stretch>
        </p:blipFill>
        <p:spPr>
          <a:xfrm>
            <a:off x="6899368" y="3142021"/>
            <a:ext cx="1632022" cy="1652945"/>
          </a:xfrm>
          <a:prstGeom prst="rect">
            <a:avLst/>
          </a:prstGeom>
        </p:spPr>
      </p:pic>
      <p:pic>
        <p:nvPicPr>
          <p:cNvPr id="3" name="Image 2"/>
          <p:cNvPicPr>
            <a:picLocks noChangeAspect="1"/>
          </p:cNvPicPr>
          <p:nvPr/>
        </p:nvPicPr>
        <p:blipFill>
          <a:blip r:embed="rId6"/>
          <a:stretch>
            <a:fillRect/>
          </a:stretch>
        </p:blipFill>
        <p:spPr>
          <a:xfrm>
            <a:off x="9680317" y="2852826"/>
            <a:ext cx="2228850" cy="2000250"/>
          </a:xfrm>
          <a:prstGeom prst="rect">
            <a:avLst/>
          </a:prstGeom>
        </p:spPr>
      </p:pic>
    </p:spTree>
    <p:extLst>
      <p:ext uri="{BB962C8B-B14F-4D97-AF65-F5344CB8AC3E}">
        <p14:creationId xmlns:p14="http://schemas.microsoft.com/office/powerpoint/2010/main" val="196726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Identifying bias and barriers to good communication</a:t>
            </a:r>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Bias and barriers </a:t>
            </a:r>
          </a:p>
        </p:txBody>
      </p:sp>
      <p:sp>
        <p:nvSpPr>
          <p:cNvPr id="3" name="Rectangle 2"/>
          <p:cNvSpPr/>
          <p:nvPr/>
        </p:nvSpPr>
        <p:spPr>
          <a:xfrm>
            <a:off x="7706795" y="2217046"/>
            <a:ext cx="3768281" cy="3139321"/>
          </a:xfrm>
          <a:prstGeom prst="rect">
            <a:avLst/>
          </a:prstGeom>
        </p:spPr>
        <p:txBody>
          <a:bodyPr wrap="square">
            <a:spAutoFit/>
          </a:bodyPr>
          <a:lstStyle/>
          <a:p>
            <a:r>
              <a:rPr lang="en-GB" i="1" dirty="0"/>
              <a:t>Disposition</a:t>
            </a:r>
          </a:p>
          <a:p>
            <a:endParaRPr lang="en-GB" i="1" dirty="0"/>
          </a:p>
          <a:p>
            <a:r>
              <a:rPr lang="en-GB" i="1" dirty="0"/>
              <a:t>Noise</a:t>
            </a:r>
          </a:p>
          <a:p>
            <a:endParaRPr lang="en-GB" i="1" dirty="0"/>
          </a:p>
          <a:p>
            <a:r>
              <a:rPr lang="en-GB" i="1" dirty="0"/>
              <a:t>Other people</a:t>
            </a:r>
          </a:p>
          <a:p>
            <a:endParaRPr lang="en-GB" i="1" dirty="0"/>
          </a:p>
          <a:p>
            <a:r>
              <a:rPr lang="en-GB" i="1" dirty="0"/>
              <a:t>Decoration</a:t>
            </a:r>
          </a:p>
          <a:p>
            <a:endParaRPr lang="en-GB" i="1" dirty="0"/>
          </a:p>
          <a:p>
            <a:r>
              <a:rPr lang="en-GB" i="1" dirty="0"/>
              <a:t>Telephone etc.</a:t>
            </a:r>
          </a:p>
          <a:p>
            <a:endParaRPr lang="en-GB" i="1" dirty="0"/>
          </a:p>
          <a:p>
            <a:endParaRPr lang="fr-BE" i="1" dirty="0"/>
          </a:p>
        </p:txBody>
      </p:sp>
      <p:sp>
        <p:nvSpPr>
          <p:cNvPr id="5" name="Rectangle 4"/>
          <p:cNvSpPr/>
          <p:nvPr/>
        </p:nvSpPr>
        <p:spPr>
          <a:xfrm>
            <a:off x="5736328" y="1481760"/>
            <a:ext cx="6096000" cy="369332"/>
          </a:xfrm>
          <a:prstGeom prst="rect">
            <a:avLst/>
          </a:prstGeom>
        </p:spPr>
        <p:txBody>
          <a:bodyPr>
            <a:spAutoFit/>
          </a:bodyPr>
          <a:lstStyle/>
          <a:p>
            <a:r>
              <a:rPr lang="en-GB" b="1" u="sng" dirty="0"/>
              <a:t>Environment and situation:</a:t>
            </a:r>
            <a:endParaRPr lang="en-GB" u="sng" dirty="0"/>
          </a:p>
        </p:txBody>
      </p:sp>
      <p:pic>
        <p:nvPicPr>
          <p:cNvPr id="12" name="Picture 2" descr="https://journals.openedition.org/champpenal/docannexe/image/8180/img-2.png"/>
          <p:cNvPicPr/>
          <p:nvPr/>
        </p:nvPicPr>
        <p:blipFill>
          <a:blip r:embed="rId4">
            <a:extLst>
              <a:ext uri="{28A0092B-C50C-407E-A947-70E740481C1C}">
                <a14:useLocalDpi xmlns:a14="http://schemas.microsoft.com/office/drawing/2010/main" val="0"/>
              </a:ext>
            </a:extLst>
          </a:blip>
          <a:srcRect/>
          <a:stretch>
            <a:fillRect/>
          </a:stretch>
        </p:blipFill>
        <p:spPr bwMode="auto">
          <a:xfrm>
            <a:off x="2079219" y="2088583"/>
            <a:ext cx="4796457" cy="3573748"/>
          </a:xfrm>
          <a:prstGeom prst="rect">
            <a:avLst/>
          </a:prstGeom>
          <a:noFill/>
        </p:spPr>
      </p:pic>
    </p:spTree>
    <p:extLst>
      <p:ext uri="{BB962C8B-B14F-4D97-AF65-F5344CB8AC3E}">
        <p14:creationId xmlns:p14="http://schemas.microsoft.com/office/powerpoint/2010/main" val="226535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Identifying bias and barriers to good communication</a:t>
            </a:r>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Bias and barriers </a:t>
            </a:r>
          </a:p>
        </p:txBody>
      </p:sp>
      <p:sp>
        <p:nvSpPr>
          <p:cNvPr id="3" name="Rectangle 2"/>
          <p:cNvSpPr/>
          <p:nvPr/>
        </p:nvSpPr>
        <p:spPr>
          <a:xfrm>
            <a:off x="6699089" y="2295674"/>
            <a:ext cx="3768281" cy="923330"/>
          </a:xfrm>
          <a:prstGeom prst="rect">
            <a:avLst/>
          </a:prstGeom>
        </p:spPr>
        <p:txBody>
          <a:bodyPr wrap="square">
            <a:spAutoFit/>
          </a:bodyPr>
          <a:lstStyle/>
          <a:p>
            <a:r>
              <a:rPr lang="en-GB" i="1" dirty="0"/>
              <a:t>Cultural prism</a:t>
            </a:r>
          </a:p>
          <a:p>
            <a:endParaRPr lang="en-GB" i="1" dirty="0"/>
          </a:p>
          <a:p>
            <a:endParaRPr lang="fr-BE" i="1" dirty="0"/>
          </a:p>
        </p:txBody>
      </p:sp>
      <p:sp>
        <p:nvSpPr>
          <p:cNvPr id="5" name="Rectangle 4"/>
          <p:cNvSpPr/>
          <p:nvPr/>
        </p:nvSpPr>
        <p:spPr>
          <a:xfrm>
            <a:off x="5736328" y="1481760"/>
            <a:ext cx="6096000" cy="369332"/>
          </a:xfrm>
          <a:prstGeom prst="rect">
            <a:avLst/>
          </a:prstGeom>
        </p:spPr>
        <p:txBody>
          <a:bodyPr>
            <a:spAutoFit/>
          </a:bodyPr>
          <a:lstStyle/>
          <a:p>
            <a:r>
              <a:rPr lang="en-GB" b="1" u="sng" dirty="0"/>
              <a:t>Prisms</a:t>
            </a:r>
            <a:endParaRPr lang="en-GB" u="sng" dirty="0"/>
          </a:p>
        </p:txBody>
      </p:sp>
      <p:pic>
        <p:nvPicPr>
          <p:cNvPr id="2" name="Image 1"/>
          <p:cNvPicPr>
            <a:picLocks noChangeAspect="1"/>
          </p:cNvPicPr>
          <p:nvPr/>
        </p:nvPicPr>
        <p:blipFill>
          <a:blip r:embed="rId4"/>
          <a:stretch>
            <a:fillRect/>
          </a:stretch>
        </p:blipFill>
        <p:spPr>
          <a:xfrm>
            <a:off x="3375498" y="2545993"/>
            <a:ext cx="2705100" cy="1952625"/>
          </a:xfrm>
          <a:prstGeom prst="rect">
            <a:avLst/>
          </a:prstGeom>
        </p:spPr>
      </p:pic>
    </p:spTree>
    <p:extLst>
      <p:ext uri="{BB962C8B-B14F-4D97-AF65-F5344CB8AC3E}">
        <p14:creationId xmlns:p14="http://schemas.microsoft.com/office/powerpoint/2010/main" val="264263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069976" y="221394"/>
            <a:ext cx="7762352" cy="954107"/>
          </a:xfrm>
          <a:prstGeom prst="rect">
            <a:avLst/>
          </a:prstGeom>
          <a:noFill/>
        </p:spPr>
        <p:txBody>
          <a:bodyPr wrap="square" rtlCol="0">
            <a:spAutoFit/>
          </a:bodyPr>
          <a:lstStyle/>
          <a:p>
            <a:pPr marL="342900" indent="-342900" algn="ctr">
              <a:buAutoNum type="arabicPeriod"/>
            </a:pPr>
            <a:r>
              <a:rPr lang="en-GB" sz="2800" dirty="0"/>
              <a:t>Identifying bias and barriers to good communication</a:t>
            </a:r>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1006904" y="513782"/>
            <a:ext cx="2144630" cy="369332"/>
          </a:xfrm>
          <a:prstGeom prst="rect">
            <a:avLst/>
          </a:prstGeom>
          <a:noFill/>
        </p:spPr>
        <p:txBody>
          <a:bodyPr wrap="square" rtlCol="0">
            <a:spAutoFit/>
          </a:bodyPr>
          <a:lstStyle/>
          <a:p>
            <a:r>
              <a:rPr lang="en-GB" b="1" dirty="0">
                <a:solidFill>
                  <a:schemeClr val="bg1"/>
                </a:solidFill>
              </a:rPr>
              <a:t>1. Bias and barriers </a:t>
            </a:r>
          </a:p>
        </p:txBody>
      </p:sp>
      <p:sp>
        <p:nvSpPr>
          <p:cNvPr id="3" name="Rectangle 2"/>
          <p:cNvSpPr/>
          <p:nvPr/>
        </p:nvSpPr>
        <p:spPr>
          <a:xfrm>
            <a:off x="6699089" y="2157351"/>
            <a:ext cx="4553629" cy="3416320"/>
          </a:xfrm>
          <a:prstGeom prst="rect">
            <a:avLst/>
          </a:prstGeom>
        </p:spPr>
        <p:txBody>
          <a:bodyPr wrap="square">
            <a:spAutoFit/>
          </a:bodyPr>
          <a:lstStyle/>
          <a:p>
            <a:r>
              <a:rPr lang="en-GB" dirty="0"/>
              <a:t>Howard S. Becker</a:t>
            </a:r>
          </a:p>
          <a:p>
            <a:endParaRPr lang="en-GB" dirty="0"/>
          </a:p>
          <a:p>
            <a:r>
              <a:rPr lang="en-GB" dirty="0"/>
              <a:t>Label modifies the individual’s </a:t>
            </a:r>
            <a:r>
              <a:rPr lang="en-GB" u="sng" dirty="0"/>
              <a:t>self-</a:t>
            </a:r>
            <a:r>
              <a:rPr lang="en-GB" dirty="0"/>
              <a:t>concept and change the way </a:t>
            </a:r>
            <a:r>
              <a:rPr lang="en-GB" u="sng" dirty="0"/>
              <a:t>others </a:t>
            </a:r>
            <a:r>
              <a:rPr lang="en-GB" dirty="0"/>
              <a:t>respond to the labelled person.</a:t>
            </a:r>
          </a:p>
          <a:p>
            <a:endParaRPr lang="en-GB" dirty="0"/>
          </a:p>
          <a:p>
            <a:r>
              <a:rPr lang="en-GB" i="1" dirty="0"/>
              <a:t>Treating a person who is deviant in one aspect as if he or she were deviant in all aspects is to utter a </a:t>
            </a:r>
            <a:r>
              <a:rPr lang="en-GB" i="1" u="sng" dirty="0"/>
              <a:t>self-fulfilling prophecy</a:t>
            </a:r>
            <a:endParaRPr lang="en-GB" i="1" dirty="0"/>
          </a:p>
          <a:p>
            <a:endParaRPr lang="en-GB" i="1" dirty="0"/>
          </a:p>
          <a:p>
            <a:endParaRPr lang="en-GB" i="1" dirty="0"/>
          </a:p>
          <a:p>
            <a:endParaRPr lang="fr-BE" i="1" dirty="0"/>
          </a:p>
        </p:txBody>
      </p:sp>
      <p:sp>
        <p:nvSpPr>
          <p:cNvPr id="5" name="Rectangle 4"/>
          <p:cNvSpPr/>
          <p:nvPr/>
        </p:nvSpPr>
        <p:spPr>
          <a:xfrm>
            <a:off x="5736328" y="1481760"/>
            <a:ext cx="6096000" cy="369332"/>
          </a:xfrm>
          <a:prstGeom prst="rect">
            <a:avLst/>
          </a:prstGeom>
        </p:spPr>
        <p:txBody>
          <a:bodyPr>
            <a:spAutoFit/>
          </a:bodyPr>
          <a:lstStyle/>
          <a:p>
            <a:r>
              <a:rPr lang="en-GB" b="1" u="sng" dirty="0"/>
              <a:t>Label</a:t>
            </a:r>
            <a:endParaRPr lang="en-GB" u="sng" dirty="0"/>
          </a:p>
        </p:txBody>
      </p:sp>
      <p:pic>
        <p:nvPicPr>
          <p:cNvPr id="4" name="Image 3"/>
          <p:cNvPicPr>
            <a:picLocks noChangeAspect="1"/>
          </p:cNvPicPr>
          <p:nvPr/>
        </p:nvPicPr>
        <p:blipFill>
          <a:blip r:embed="rId4"/>
          <a:stretch>
            <a:fillRect/>
          </a:stretch>
        </p:blipFill>
        <p:spPr>
          <a:xfrm>
            <a:off x="3335330" y="2184273"/>
            <a:ext cx="2918334" cy="2945108"/>
          </a:xfrm>
          <a:prstGeom prst="rect">
            <a:avLst/>
          </a:prstGeom>
        </p:spPr>
      </p:pic>
      <p:sp>
        <p:nvSpPr>
          <p:cNvPr id="8" name="ZoneTexte 7"/>
          <p:cNvSpPr txBox="1"/>
          <p:nvPr/>
        </p:nvSpPr>
        <p:spPr>
          <a:xfrm rot="2843969">
            <a:off x="4031216" y="3865511"/>
            <a:ext cx="1173828" cy="369332"/>
          </a:xfrm>
          <a:prstGeom prst="rect">
            <a:avLst/>
          </a:prstGeom>
          <a:noFill/>
        </p:spPr>
        <p:txBody>
          <a:bodyPr wrap="square" rtlCol="0">
            <a:spAutoFit/>
          </a:bodyPr>
          <a:lstStyle/>
          <a:p>
            <a:r>
              <a:rPr lang="en-GB" b="1" dirty="0"/>
              <a:t>JUVENILE</a:t>
            </a:r>
          </a:p>
        </p:txBody>
      </p:sp>
    </p:spTree>
    <p:extLst>
      <p:ext uri="{BB962C8B-B14F-4D97-AF65-F5344CB8AC3E}">
        <p14:creationId xmlns:p14="http://schemas.microsoft.com/office/powerpoint/2010/main" val="234038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069976" y="221394"/>
            <a:ext cx="7762352" cy="1384995"/>
          </a:xfrm>
          <a:prstGeom prst="rect">
            <a:avLst/>
          </a:prstGeom>
          <a:noFill/>
        </p:spPr>
        <p:txBody>
          <a:bodyPr wrap="square" rtlCol="0">
            <a:spAutoFit/>
          </a:bodyPr>
          <a:lstStyle/>
          <a:p>
            <a:pPr algn="ctr"/>
            <a:r>
              <a:rPr lang="en-GB" sz="2800" dirty="0"/>
              <a:t>2. Setting a positive framework for the </a:t>
            </a:r>
            <a:r>
              <a:rPr lang="en-GB" sz="2800" dirty="0" err="1"/>
              <a:t>the</a:t>
            </a:r>
            <a:r>
              <a:rPr lang="en-GB" sz="2800" dirty="0"/>
              <a:t> interaction</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SETTING A POSITIVE FRAMEWORK</a:t>
            </a:r>
          </a:p>
        </p:txBody>
      </p:sp>
      <p:sp>
        <p:nvSpPr>
          <p:cNvPr id="3" name="Rectangle 2"/>
          <p:cNvSpPr/>
          <p:nvPr/>
        </p:nvSpPr>
        <p:spPr>
          <a:xfrm>
            <a:off x="3086189" y="2169544"/>
            <a:ext cx="5759231" cy="3416320"/>
          </a:xfrm>
          <a:prstGeom prst="rect">
            <a:avLst/>
          </a:prstGeom>
        </p:spPr>
        <p:txBody>
          <a:bodyPr wrap="square">
            <a:spAutoFit/>
          </a:bodyPr>
          <a:lstStyle/>
          <a:p>
            <a:r>
              <a:rPr lang="en-GB" b="1" i="1" dirty="0"/>
              <a:t>Ground rules</a:t>
            </a:r>
          </a:p>
          <a:p>
            <a:endParaRPr lang="en-GB" i="1" dirty="0"/>
          </a:p>
          <a:p>
            <a:pPr marL="285750" indent="-285750">
              <a:buFont typeface="Arial" panose="020B0604020202020204" pitchFamily="34" charset="0"/>
              <a:buChar char="•"/>
            </a:pPr>
            <a:r>
              <a:rPr lang="en-US" i="1" dirty="0"/>
              <a:t>lawyer explain to the child that they was not present when the alleged offence happened, and that the child should give an as detailed as possible account of what happened.</a:t>
            </a:r>
          </a:p>
          <a:p>
            <a:pPr marL="285750" indent="-285750">
              <a:buFont typeface="Arial" panose="020B0604020202020204" pitchFamily="34" charset="0"/>
              <a:buChar char="•"/>
            </a:pPr>
            <a:r>
              <a:rPr lang="en-US" i="1" dirty="0"/>
              <a:t>Allowing and practicing “</a:t>
            </a:r>
            <a:r>
              <a:rPr lang="en-US" dirty="0"/>
              <a:t>‘</a:t>
            </a:r>
            <a:r>
              <a:rPr lang="en-US" i="1" dirty="0"/>
              <a:t>I don’t know’</a:t>
            </a:r>
            <a:r>
              <a:rPr lang="en-US" dirty="0"/>
              <a:t>, ‘</a:t>
            </a:r>
            <a:r>
              <a:rPr lang="en-US" i="1" dirty="0"/>
              <a:t>I don’t remember</a:t>
            </a:r>
            <a:r>
              <a:rPr lang="en-US" dirty="0"/>
              <a:t>’ and ‘</a:t>
            </a:r>
            <a:r>
              <a:rPr lang="en-US" i="1" dirty="0"/>
              <a:t>I don’t understand”</a:t>
            </a:r>
            <a:endParaRPr lang="en-GB" i="1" dirty="0"/>
          </a:p>
          <a:p>
            <a:endParaRPr lang="en-GB" i="1" dirty="0"/>
          </a:p>
          <a:p>
            <a:endParaRPr lang="en-GB" i="1" dirty="0"/>
          </a:p>
          <a:p>
            <a:endParaRPr lang="en-GB" i="1" dirty="0"/>
          </a:p>
          <a:p>
            <a:endParaRPr lang="fr-BE" i="1" dirty="0"/>
          </a:p>
        </p:txBody>
      </p:sp>
      <p:sp>
        <p:nvSpPr>
          <p:cNvPr id="5" name="Rectangle 4"/>
          <p:cNvSpPr/>
          <p:nvPr/>
        </p:nvSpPr>
        <p:spPr>
          <a:xfrm>
            <a:off x="5736328" y="1481760"/>
            <a:ext cx="6096000" cy="369332"/>
          </a:xfrm>
          <a:prstGeom prst="rect">
            <a:avLst/>
          </a:prstGeom>
        </p:spPr>
        <p:txBody>
          <a:bodyPr>
            <a:spAutoFit/>
          </a:bodyPr>
          <a:lstStyle/>
          <a:p>
            <a:r>
              <a:rPr lang="en-GB" b="1" u="sng" dirty="0"/>
              <a:t>2.1. The setting of the interaction</a:t>
            </a:r>
            <a:endParaRPr lang="fr-BE" b="1" u="sng" dirty="0"/>
          </a:p>
        </p:txBody>
      </p:sp>
      <p:pic>
        <p:nvPicPr>
          <p:cNvPr id="2" name="Image 1"/>
          <p:cNvPicPr>
            <a:picLocks noChangeAspect="1"/>
          </p:cNvPicPr>
          <p:nvPr/>
        </p:nvPicPr>
        <p:blipFill>
          <a:blip r:embed="rId4"/>
          <a:stretch>
            <a:fillRect/>
          </a:stretch>
        </p:blipFill>
        <p:spPr>
          <a:xfrm>
            <a:off x="9335320" y="3498080"/>
            <a:ext cx="2497008" cy="2225430"/>
          </a:xfrm>
          <a:prstGeom prst="rect">
            <a:avLst/>
          </a:prstGeom>
        </p:spPr>
      </p:pic>
    </p:spTree>
    <p:extLst>
      <p:ext uri="{BB962C8B-B14F-4D97-AF65-F5344CB8AC3E}">
        <p14:creationId xmlns:p14="http://schemas.microsoft.com/office/powerpoint/2010/main" val="176113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261035" y="206006"/>
            <a:ext cx="7762352" cy="954107"/>
          </a:xfrm>
          <a:prstGeom prst="rect">
            <a:avLst/>
          </a:prstGeom>
          <a:noFill/>
        </p:spPr>
        <p:txBody>
          <a:bodyPr wrap="square" rtlCol="0">
            <a:spAutoFit/>
          </a:bodyPr>
          <a:lstStyle/>
          <a:p>
            <a:pPr algn="ctr"/>
            <a:r>
              <a:rPr lang="en-GB" sz="2800" dirty="0"/>
              <a:t>2. Setting a positive framework for the interaction</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SETTING A POSITIVE FRAMEWORK</a:t>
            </a:r>
          </a:p>
        </p:txBody>
      </p:sp>
      <p:sp>
        <p:nvSpPr>
          <p:cNvPr id="3" name="Rectangle 2"/>
          <p:cNvSpPr/>
          <p:nvPr/>
        </p:nvSpPr>
        <p:spPr>
          <a:xfrm>
            <a:off x="3265360" y="1474827"/>
            <a:ext cx="8399764" cy="5632311"/>
          </a:xfrm>
          <a:prstGeom prst="rect">
            <a:avLst/>
          </a:prstGeom>
        </p:spPr>
        <p:txBody>
          <a:bodyPr wrap="square">
            <a:spAutoFit/>
          </a:bodyPr>
          <a:lstStyle/>
          <a:p>
            <a:r>
              <a:rPr lang="en-GB" b="1" i="1" dirty="0"/>
              <a:t>Ground rules</a:t>
            </a:r>
          </a:p>
          <a:p>
            <a:endParaRPr lang="en-GB" i="1" dirty="0"/>
          </a:p>
          <a:p>
            <a:pPr algn="just"/>
            <a:r>
              <a:rPr lang="en-US" dirty="0"/>
              <a:t> ‘‘</a:t>
            </a:r>
            <a:r>
              <a:rPr lang="en-US" i="1" dirty="0"/>
              <a:t>Tell me everything you remember, from beginning to end, even the little things you think are not very important. Do not make anything up.</a:t>
            </a:r>
            <a:r>
              <a:rPr lang="en-US" dirty="0"/>
              <a:t>’’</a:t>
            </a:r>
          </a:p>
          <a:p>
            <a:pPr algn="just"/>
            <a:endParaRPr lang="en-US" i="1" dirty="0"/>
          </a:p>
          <a:p>
            <a:pPr algn="just"/>
            <a:r>
              <a:rPr lang="en-US" i="1" dirty="0"/>
              <a:t>“Don’t guess. Don’t make up anything if you’re not true.”</a:t>
            </a:r>
          </a:p>
          <a:p>
            <a:pPr algn="just"/>
            <a:endParaRPr lang="en-US" i="1" dirty="0"/>
          </a:p>
          <a:p>
            <a:pPr algn="just"/>
            <a:r>
              <a:rPr lang="en-GB" i="1" dirty="0"/>
              <a:t>“</a:t>
            </a:r>
            <a:r>
              <a:rPr lang="en-US" i="1" dirty="0"/>
              <a:t>Some of the questions will be easy to understand and some questions might be hard to understand. If you hear a question you do not understand, tell me that you do not understand the question. Say ‘I don’t understand,’</a:t>
            </a:r>
          </a:p>
          <a:p>
            <a:pPr algn="just"/>
            <a:endParaRPr lang="en-US" i="1" dirty="0"/>
          </a:p>
          <a:p>
            <a:pPr algn="just"/>
            <a:r>
              <a:rPr lang="en-US" dirty="0"/>
              <a:t>’</a:t>
            </a:r>
            <a:r>
              <a:rPr lang="en-US" i="1" dirty="0"/>
              <a:t>Sometimes I may put my guess into a question or I may make a mistake. Tell me if I am wrong’</a:t>
            </a:r>
          </a:p>
          <a:p>
            <a:pPr algn="just"/>
            <a:endParaRPr lang="en-US" i="1" dirty="0"/>
          </a:p>
          <a:p>
            <a:pPr algn="just"/>
            <a:r>
              <a:rPr lang="en-US" i="1" dirty="0"/>
              <a:t>‘When I ask a question for the second time, it is not because the answer is wrong, but because I forgot the answer or didn’t understand the answer’</a:t>
            </a:r>
            <a:r>
              <a:rPr lang="en-US" dirty="0"/>
              <a:t>.</a:t>
            </a:r>
            <a:endParaRPr lang="en-GB" i="1" dirty="0"/>
          </a:p>
          <a:p>
            <a:endParaRPr lang="en-GB" i="1" dirty="0"/>
          </a:p>
          <a:p>
            <a:endParaRPr lang="en-GB" i="1" dirty="0"/>
          </a:p>
          <a:p>
            <a:endParaRPr lang="en-GB" i="1" dirty="0"/>
          </a:p>
          <a:p>
            <a:endParaRPr lang="fr-BE" i="1" dirty="0"/>
          </a:p>
        </p:txBody>
      </p:sp>
      <p:sp>
        <p:nvSpPr>
          <p:cNvPr id="5" name="Rectangle 4"/>
          <p:cNvSpPr/>
          <p:nvPr/>
        </p:nvSpPr>
        <p:spPr>
          <a:xfrm>
            <a:off x="5736328" y="1071268"/>
            <a:ext cx="6096000" cy="369332"/>
          </a:xfrm>
          <a:prstGeom prst="rect">
            <a:avLst/>
          </a:prstGeom>
        </p:spPr>
        <p:txBody>
          <a:bodyPr>
            <a:spAutoFit/>
          </a:bodyPr>
          <a:lstStyle/>
          <a:p>
            <a:r>
              <a:rPr lang="en-GB" b="1" u="sng" dirty="0"/>
              <a:t>2.1. The setting of the interaction</a:t>
            </a:r>
            <a:endParaRPr lang="fr-BE" b="1" u="sng" dirty="0"/>
          </a:p>
        </p:txBody>
      </p:sp>
    </p:spTree>
    <p:extLst>
      <p:ext uri="{BB962C8B-B14F-4D97-AF65-F5344CB8AC3E}">
        <p14:creationId xmlns:p14="http://schemas.microsoft.com/office/powerpoint/2010/main" val="262194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261035" y="206006"/>
            <a:ext cx="7762352" cy="954107"/>
          </a:xfrm>
          <a:prstGeom prst="rect">
            <a:avLst/>
          </a:prstGeom>
          <a:noFill/>
        </p:spPr>
        <p:txBody>
          <a:bodyPr wrap="square" rtlCol="0">
            <a:spAutoFit/>
          </a:bodyPr>
          <a:lstStyle/>
          <a:p>
            <a:pPr algn="ctr"/>
            <a:r>
              <a:rPr lang="en-GB" sz="2800" dirty="0"/>
              <a:t>2. Setting a positive framework for the interaction</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SETTING A POSITIVE FRAMEWORK</a:t>
            </a:r>
          </a:p>
        </p:txBody>
      </p:sp>
      <p:sp>
        <p:nvSpPr>
          <p:cNvPr id="3" name="Rectangle 2"/>
          <p:cNvSpPr/>
          <p:nvPr/>
        </p:nvSpPr>
        <p:spPr>
          <a:xfrm>
            <a:off x="3265360" y="1474827"/>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5736328" y="1071268"/>
            <a:ext cx="6096000" cy="369332"/>
          </a:xfrm>
          <a:prstGeom prst="rect">
            <a:avLst/>
          </a:prstGeom>
        </p:spPr>
        <p:txBody>
          <a:bodyPr>
            <a:spAutoFit/>
          </a:bodyPr>
          <a:lstStyle/>
          <a:p>
            <a:r>
              <a:rPr lang="en-GB" b="1" u="sng" dirty="0"/>
              <a:t>2.2. Trust and non-judgment</a:t>
            </a:r>
            <a:endParaRPr lang="fr-BE" b="1" u="sng" dirty="0"/>
          </a:p>
        </p:txBody>
      </p:sp>
      <p:sp>
        <p:nvSpPr>
          <p:cNvPr id="2" name="Rectangle 1"/>
          <p:cNvSpPr/>
          <p:nvPr/>
        </p:nvSpPr>
        <p:spPr>
          <a:xfrm>
            <a:off x="3375498" y="1888856"/>
            <a:ext cx="8203843" cy="1200329"/>
          </a:xfrm>
          <a:prstGeom prst="rect">
            <a:avLst/>
          </a:prstGeom>
        </p:spPr>
        <p:txBody>
          <a:bodyPr wrap="square">
            <a:spAutoFit/>
          </a:bodyPr>
          <a:lstStyle/>
          <a:p>
            <a:pPr algn="ctr">
              <a:lnSpc>
                <a:spcPct val="200000"/>
              </a:lnSpc>
            </a:pPr>
            <a:r>
              <a:rPr lang="en-US" i="1" dirty="0"/>
              <a:t>the child’s psychological tension </a:t>
            </a:r>
            <a:r>
              <a:rPr lang="en-US" i="1" dirty="0">
                <a:sym typeface="Wingdings" panose="05000000000000000000" pitchFamily="2" charset="2"/>
              </a:rPr>
              <a:t> </a:t>
            </a:r>
            <a:r>
              <a:rPr lang="en-US" i="1" dirty="0"/>
              <a:t> motivates them to collaborate </a:t>
            </a:r>
          </a:p>
          <a:p>
            <a:pPr algn="ctr">
              <a:lnSpc>
                <a:spcPct val="200000"/>
              </a:lnSpc>
            </a:pPr>
            <a:r>
              <a:rPr lang="en-US" i="1" dirty="0">
                <a:sym typeface="Wingdings" panose="05000000000000000000" pitchFamily="2" charset="2"/>
              </a:rPr>
              <a:t> </a:t>
            </a:r>
            <a:r>
              <a:rPr lang="en-US" i="1" dirty="0"/>
              <a:t>            the chances of a better </a:t>
            </a:r>
            <a:r>
              <a:rPr lang="en-US" i="1" dirty="0" err="1"/>
              <a:t>defence</a:t>
            </a:r>
            <a:endParaRPr lang="en-GB" i="1" dirty="0"/>
          </a:p>
        </p:txBody>
      </p:sp>
      <p:cxnSp>
        <p:nvCxnSpPr>
          <p:cNvPr id="8" name="Connecteur droit avec flèche 7"/>
          <p:cNvCxnSpPr/>
          <p:nvPr/>
        </p:nvCxnSpPr>
        <p:spPr>
          <a:xfrm>
            <a:off x="3894075" y="2021890"/>
            <a:ext cx="366960" cy="436610"/>
          </a:xfrm>
          <a:prstGeom prst="straightConnector1">
            <a:avLst/>
          </a:prstGeom>
          <a:ln w="76200">
            <a:solidFill>
              <a:srgbClr val="5CBDB2"/>
            </a:solidFill>
            <a:tailEnd type="triangle"/>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flipV="1">
            <a:off x="6064398" y="2462140"/>
            <a:ext cx="399497" cy="456055"/>
          </a:xfrm>
          <a:prstGeom prst="straightConnector1">
            <a:avLst/>
          </a:prstGeom>
          <a:ln w="76200">
            <a:solidFill>
              <a:srgbClr val="5CBDB2"/>
            </a:solidFill>
            <a:tailEnd type="triangle"/>
          </a:ln>
        </p:spPr>
        <p:style>
          <a:lnRef idx="3">
            <a:schemeClr val="accent1"/>
          </a:lnRef>
          <a:fillRef idx="0">
            <a:schemeClr val="accent1"/>
          </a:fillRef>
          <a:effectRef idx="2">
            <a:schemeClr val="accent1"/>
          </a:effectRef>
          <a:fontRef idx="minor">
            <a:schemeClr val="tx1"/>
          </a:fontRef>
        </p:style>
      </p:cxnSp>
      <p:sp>
        <p:nvSpPr>
          <p:cNvPr id="17" name="ZoneTexte 16"/>
          <p:cNvSpPr txBox="1"/>
          <p:nvPr/>
        </p:nvSpPr>
        <p:spPr>
          <a:xfrm>
            <a:off x="4386084" y="3464840"/>
            <a:ext cx="3756127" cy="1754326"/>
          </a:xfrm>
          <a:prstGeom prst="rect">
            <a:avLst/>
          </a:prstGeom>
          <a:noFill/>
        </p:spPr>
        <p:txBody>
          <a:bodyPr wrap="square" rtlCol="0">
            <a:spAutoFit/>
          </a:bodyPr>
          <a:lstStyle/>
          <a:p>
            <a:r>
              <a:rPr lang="en-GB" b="1" dirty="0"/>
              <a:t>How? </a:t>
            </a:r>
          </a:p>
          <a:p>
            <a:r>
              <a:rPr lang="en-GB" i="1" dirty="0"/>
              <a:t>Non-judgmental attitude</a:t>
            </a:r>
          </a:p>
          <a:p>
            <a:r>
              <a:rPr lang="en-GB" i="1" dirty="0"/>
              <a:t>Create emotional safety</a:t>
            </a:r>
          </a:p>
          <a:p>
            <a:r>
              <a:rPr lang="en-GB" i="1" dirty="0"/>
              <a:t>Demonstrate an interest </a:t>
            </a:r>
          </a:p>
          <a:p>
            <a:r>
              <a:rPr lang="en-GB" i="1" dirty="0"/>
              <a:t>Continuity of the representation</a:t>
            </a:r>
          </a:p>
          <a:p>
            <a:r>
              <a:rPr lang="en-GB" i="1" dirty="0"/>
              <a:t>Role of the lawyer</a:t>
            </a:r>
          </a:p>
        </p:txBody>
      </p:sp>
      <p:pic>
        <p:nvPicPr>
          <p:cNvPr id="18" name="Image 17"/>
          <p:cNvPicPr>
            <a:picLocks noChangeAspect="1"/>
          </p:cNvPicPr>
          <p:nvPr/>
        </p:nvPicPr>
        <p:blipFill>
          <a:blip r:embed="rId4"/>
          <a:stretch>
            <a:fillRect/>
          </a:stretch>
        </p:blipFill>
        <p:spPr>
          <a:xfrm>
            <a:off x="7955856" y="3275079"/>
            <a:ext cx="3210127" cy="2161593"/>
          </a:xfrm>
          <a:prstGeom prst="rect">
            <a:avLst/>
          </a:prstGeom>
        </p:spPr>
      </p:pic>
    </p:spTree>
    <p:extLst>
      <p:ext uri="{BB962C8B-B14F-4D97-AF65-F5344CB8AC3E}">
        <p14:creationId xmlns:p14="http://schemas.microsoft.com/office/powerpoint/2010/main" val="175427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261035" y="206006"/>
            <a:ext cx="7762352" cy="954107"/>
          </a:xfrm>
          <a:prstGeom prst="rect">
            <a:avLst/>
          </a:prstGeom>
          <a:noFill/>
        </p:spPr>
        <p:txBody>
          <a:bodyPr wrap="square" rtlCol="0">
            <a:spAutoFit/>
          </a:bodyPr>
          <a:lstStyle/>
          <a:p>
            <a:pPr algn="ctr"/>
            <a:r>
              <a:rPr lang="en-GB" sz="2800" dirty="0"/>
              <a:t>2. Setting a positive framework for the interaction</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646331"/>
          </a:xfrm>
          <a:prstGeom prst="rect">
            <a:avLst/>
          </a:prstGeom>
          <a:noFill/>
        </p:spPr>
        <p:txBody>
          <a:bodyPr wrap="square" rtlCol="0">
            <a:spAutoFit/>
          </a:bodyPr>
          <a:lstStyle/>
          <a:p>
            <a:r>
              <a:rPr lang="en-GB" b="1" dirty="0">
                <a:solidFill>
                  <a:schemeClr val="bg1"/>
                </a:solidFill>
              </a:rPr>
              <a:t>2. SETTING A POSITIVE FRAMEWORK</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3626174" y="1452048"/>
            <a:ext cx="6096000" cy="369332"/>
          </a:xfrm>
          <a:prstGeom prst="rect">
            <a:avLst/>
          </a:prstGeom>
        </p:spPr>
        <p:txBody>
          <a:bodyPr>
            <a:spAutoFit/>
          </a:bodyPr>
          <a:lstStyle/>
          <a:p>
            <a:r>
              <a:rPr lang="en-GB" b="1" u="sng" dirty="0"/>
              <a:t>2.3. Environment</a:t>
            </a:r>
            <a:endParaRPr lang="fr-BE" b="1" u="sng" dirty="0"/>
          </a:p>
        </p:txBody>
      </p:sp>
      <p:sp>
        <p:nvSpPr>
          <p:cNvPr id="17" name="ZoneTexte 16"/>
          <p:cNvSpPr txBox="1"/>
          <p:nvPr/>
        </p:nvSpPr>
        <p:spPr>
          <a:xfrm>
            <a:off x="3151534" y="1976533"/>
            <a:ext cx="5427617" cy="369332"/>
          </a:xfrm>
          <a:prstGeom prst="rect">
            <a:avLst/>
          </a:prstGeom>
          <a:noFill/>
        </p:spPr>
        <p:txBody>
          <a:bodyPr wrap="square" rtlCol="0">
            <a:spAutoFit/>
          </a:bodyPr>
          <a:lstStyle/>
          <a:p>
            <a:r>
              <a:rPr lang="en-GB" i="1" dirty="0"/>
              <a:t>Relaxed, supportive, free from distraction</a:t>
            </a:r>
          </a:p>
        </p:txBody>
      </p:sp>
      <p:sp>
        <p:nvSpPr>
          <p:cNvPr id="19" name="Rectangle 18"/>
          <p:cNvSpPr/>
          <p:nvPr/>
        </p:nvSpPr>
        <p:spPr>
          <a:xfrm>
            <a:off x="3151534" y="2611938"/>
            <a:ext cx="6096000" cy="369332"/>
          </a:xfrm>
          <a:prstGeom prst="rect">
            <a:avLst/>
          </a:prstGeom>
        </p:spPr>
        <p:txBody>
          <a:bodyPr>
            <a:spAutoFit/>
          </a:bodyPr>
          <a:lstStyle/>
          <a:p>
            <a:r>
              <a:rPr lang="en-GB" b="1" u="sng" dirty="0"/>
              <a:t>2.4. Confidentiality</a:t>
            </a:r>
            <a:endParaRPr lang="fr-BE" b="1" u="sng" dirty="0"/>
          </a:p>
        </p:txBody>
      </p:sp>
      <p:sp>
        <p:nvSpPr>
          <p:cNvPr id="20" name="ZoneTexte 19"/>
          <p:cNvSpPr txBox="1"/>
          <p:nvPr/>
        </p:nvSpPr>
        <p:spPr>
          <a:xfrm>
            <a:off x="3008533" y="3086723"/>
            <a:ext cx="4953782" cy="1200329"/>
          </a:xfrm>
          <a:prstGeom prst="rect">
            <a:avLst/>
          </a:prstGeom>
          <a:noFill/>
        </p:spPr>
        <p:txBody>
          <a:bodyPr wrap="square" rtlCol="0">
            <a:spAutoFit/>
          </a:bodyPr>
          <a:lstStyle/>
          <a:p>
            <a:pPr marL="285750" indent="-285750">
              <a:buFont typeface="Wingdings" panose="05000000000000000000" pitchFamily="2" charset="2"/>
              <a:buChar char="è"/>
            </a:pPr>
            <a:r>
              <a:rPr lang="en-GB" i="1" dirty="0">
                <a:sym typeface="Wingdings" panose="05000000000000000000" pitchFamily="2" charset="2"/>
              </a:rPr>
              <a:t>Help the child feel safer and speak freely</a:t>
            </a:r>
          </a:p>
          <a:p>
            <a:pPr marL="285750" indent="-285750">
              <a:buFont typeface="Wingdings" panose="05000000000000000000" pitchFamily="2" charset="2"/>
              <a:buChar char="è"/>
            </a:pPr>
            <a:r>
              <a:rPr lang="en-GB" i="1" dirty="0">
                <a:sym typeface="Wingdings" panose="05000000000000000000" pitchFamily="2" charset="2"/>
              </a:rPr>
              <a:t>Responses of the child are influenced by the presence of others</a:t>
            </a:r>
          </a:p>
          <a:p>
            <a:pPr marL="285750" indent="-285750">
              <a:buFont typeface="Wingdings" panose="05000000000000000000" pitchFamily="2" charset="2"/>
              <a:buChar char="è"/>
            </a:pPr>
            <a:r>
              <a:rPr lang="en-GB" i="1" dirty="0">
                <a:sym typeface="Wingdings" panose="05000000000000000000" pitchFamily="2" charset="2"/>
              </a:rPr>
              <a:t>Confidentiality from the parents</a:t>
            </a:r>
            <a:endParaRPr lang="en-GB" i="1" dirty="0"/>
          </a:p>
        </p:txBody>
      </p:sp>
      <p:pic>
        <p:nvPicPr>
          <p:cNvPr id="4" name="Image 3"/>
          <p:cNvPicPr>
            <a:picLocks noChangeAspect="1"/>
          </p:cNvPicPr>
          <p:nvPr/>
        </p:nvPicPr>
        <p:blipFill rotWithShape="1">
          <a:blip r:embed="rId4"/>
          <a:srcRect b="3423"/>
          <a:stretch/>
        </p:blipFill>
        <p:spPr>
          <a:xfrm>
            <a:off x="7962315" y="2345865"/>
            <a:ext cx="3885393" cy="2778321"/>
          </a:xfrm>
          <a:prstGeom prst="rect">
            <a:avLst/>
          </a:prstGeom>
        </p:spPr>
      </p:pic>
    </p:spTree>
    <p:extLst>
      <p:ext uri="{BB962C8B-B14F-4D97-AF65-F5344CB8AC3E}">
        <p14:creationId xmlns:p14="http://schemas.microsoft.com/office/powerpoint/2010/main" val="167085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5134034" y="245489"/>
            <a:ext cx="5950634" cy="954107"/>
          </a:xfrm>
          <a:prstGeom prst="rect">
            <a:avLst/>
          </a:prstGeom>
          <a:noFill/>
        </p:spPr>
        <p:txBody>
          <a:bodyPr wrap="square" rtlCol="0">
            <a:spAutoFit/>
          </a:bodyPr>
          <a:lstStyle/>
          <a:p>
            <a:pPr lvl="0"/>
            <a:r>
              <a:rPr lang="en-GB" sz="2800" dirty="0"/>
              <a:t>3. Effectively exchanging messages</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369332"/>
          </a:xfrm>
          <a:prstGeom prst="rect">
            <a:avLst/>
          </a:prstGeom>
          <a:noFill/>
        </p:spPr>
        <p:txBody>
          <a:bodyPr wrap="square" rtlCol="0">
            <a:spAutoFit/>
          </a:bodyPr>
          <a:lstStyle/>
          <a:p>
            <a:r>
              <a:rPr lang="en-GB" b="1" dirty="0">
                <a:solidFill>
                  <a:schemeClr val="bg1"/>
                </a:solidFill>
              </a:rPr>
              <a:t>3. Effective exchanges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17" name="ZoneTexte 16"/>
          <p:cNvSpPr txBox="1"/>
          <p:nvPr/>
        </p:nvSpPr>
        <p:spPr>
          <a:xfrm>
            <a:off x="4662790" y="1093290"/>
            <a:ext cx="6042723" cy="1508105"/>
          </a:xfrm>
          <a:prstGeom prst="rect">
            <a:avLst/>
          </a:prstGeom>
          <a:noFill/>
        </p:spPr>
        <p:txBody>
          <a:bodyPr wrap="square" rtlCol="0">
            <a:spAutoFit/>
          </a:bodyPr>
          <a:lstStyle/>
          <a:p>
            <a:r>
              <a:rPr lang="fr-BE" sz="2000" b="1" i="1" dirty="0" err="1"/>
              <a:t>What’s</a:t>
            </a:r>
            <a:r>
              <a:rPr lang="fr-BE" sz="2000" b="1" i="1" dirty="0"/>
              <a:t> the </a:t>
            </a:r>
            <a:r>
              <a:rPr lang="fr-BE" sz="2000" b="1" i="1" dirty="0" err="1"/>
              <a:t>problem</a:t>
            </a:r>
            <a:r>
              <a:rPr lang="fr-BE" sz="2000" b="1" i="1" dirty="0"/>
              <a:t> </a:t>
            </a:r>
            <a:r>
              <a:rPr lang="fr-BE" sz="2000" b="1" i="1" dirty="0" err="1"/>
              <a:t>with</a:t>
            </a:r>
            <a:r>
              <a:rPr lang="fr-BE" sz="2000" b="1" i="1" dirty="0"/>
              <a:t> the </a:t>
            </a:r>
            <a:r>
              <a:rPr lang="fr-BE" sz="2000" b="1" i="1" dirty="0" err="1"/>
              <a:t>following</a:t>
            </a:r>
            <a:r>
              <a:rPr lang="fr-BE" sz="2000" b="1" i="1" dirty="0"/>
              <a:t> sentences?</a:t>
            </a:r>
            <a:endParaRPr lang="fr-BE" sz="2000" b="1" dirty="0"/>
          </a:p>
          <a:p>
            <a:pPr marL="285750" indent="-285750">
              <a:buFontTx/>
              <a:buChar char="-"/>
            </a:pPr>
            <a:endParaRPr lang="fr-BE" dirty="0"/>
          </a:p>
          <a:p>
            <a:endParaRPr lang="en-GB" i="1" dirty="0"/>
          </a:p>
          <a:p>
            <a:endParaRPr lang="en-GB" i="1" dirty="0"/>
          </a:p>
          <a:p>
            <a:endParaRPr lang="en-GB" i="1" dirty="0"/>
          </a:p>
        </p:txBody>
      </p:sp>
      <p:pic>
        <p:nvPicPr>
          <p:cNvPr id="4" name="Image 3"/>
          <p:cNvPicPr>
            <a:picLocks noChangeAspect="1"/>
          </p:cNvPicPr>
          <p:nvPr/>
        </p:nvPicPr>
        <p:blipFill>
          <a:blip r:embed="rId4"/>
          <a:stretch>
            <a:fillRect/>
          </a:stretch>
        </p:blipFill>
        <p:spPr>
          <a:xfrm>
            <a:off x="8421564" y="3909411"/>
            <a:ext cx="3448770" cy="2028688"/>
          </a:xfrm>
          <a:prstGeom prst="rect">
            <a:avLst/>
          </a:prstGeom>
        </p:spPr>
      </p:pic>
      <p:sp>
        <p:nvSpPr>
          <p:cNvPr id="8" name="Rectangle 7"/>
          <p:cNvSpPr/>
          <p:nvPr/>
        </p:nvSpPr>
        <p:spPr>
          <a:xfrm>
            <a:off x="3375498" y="1752023"/>
            <a:ext cx="8244416" cy="2862322"/>
          </a:xfrm>
          <a:prstGeom prst="rect">
            <a:avLst/>
          </a:prstGeom>
        </p:spPr>
        <p:txBody>
          <a:bodyPr wrap="square">
            <a:spAutoFit/>
          </a:bodyPr>
          <a:lstStyle/>
          <a:p>
            <a:pPr marL="342900" indent="-342900">
              <a:lnSpc>
                <a:spcPct val="150000"/>
              </a:lnSpc>
              <a:buFont typeface="+mj-lt"/>
              <a:buAutoNum type="arabicPeriod"/>
            </a:pPr>
            <a:r>
              <a:rPr lang="en-US" i="1" dirty="0"/>
              <a:t>“The sooner you tell us what happened, the sooner we’ll be out of the police station.”</a:t>
            </a:r>
          </a:p>
          <a:p>
            <a:pPr marL="342900" indent="-342900">
              <a:lnSpc>
                <a:spcPct val="150000"/>
              </a:lnSpc>
              <a:buFont typeface="+mj-lt"/>
              <a:buAutoNum type="arabicPeriod"/>
            </a:pPr>
            <a:r>
              <a:rPr lang="en-US" i="1" dirty="0"/>
              <a:t>“You like spending time with your father, don’t you?”</a:t>
            </a:r>
          </a:p>
          <a:p>
            <a:pPr marL="342900" indent="-342900">
              <a:lnSpc>
                <a:spcPct val="150000"/>
              </a:lnSpc>
              <a:buFont typeface="+mj-lt"/>
              <a:buAutoNum type="arabicPeriod"/>
            </a:pPr>
            <a:r>
              <a:rPr lang="en-US" i="1" dirty="0"/>
              <a:t>“Did the boy who lives across the road tell you to do that?”</a:t>
            </a:r>
          </a:p>
          <a:p>
            <a:pPr marL="342900" indent="-342900">
              <a:lnSpc>
                <a:spcPct val="150000"/>
              </a:lnSpc>
              <a:buFont typeface="+mj-lt"/>
              <a:buAutoNum type="arabicPeriod"/>
            </a:pPr>
            <a:r>
              <a:rPr lang="en-US" i="1" dirty="0"/>
              <a:t>“But you didn’t have nothing in your pocket, did you?”</a:t>
            </a:r>
          </a:p>
          <a:p>
            <a:pPr marL="342900" indent="-342900">
              <a:lnSpc>
                <a:spcPct val="150000"/>
              </a:lnSpc>
              <a:buFont typeface="+mj-lt"/>
              <a:buAutoNum type="arabicPeriod"/>
            </a:pPr>
            <a:r>
              <a:rPr lang="en-US" i="1" dirty="0"/>
              <a:t>“Would you have gone to school, if you had done your homework?”</a:t>
            </a:r>
          </a:p>
          <a:p>
            <a:endParaRPr lang="en-GB" i="1" dirty="0"/>
          </a:p>
        </p:txBody>
      </p:sp>
    </p:spTree>
    <p:extLst>
      <p:ext uri="{BB962C8B-B14F-4D97-AF65-F5344CB8AC3E}">
        <p14:creationId xmlns:p14="http://schemas.microsoft.com/office/powerpoint/2010/main" val="3500897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4"/>
          <a:stretch>
            <a:fillRect/>
          </a:stretch>
        </p:blipFill>
        <p:spPr>
          <a:xfrm>
            <a:off x="2481114" y="3018932"/>
            <a:ext cx="1588862" cy="1561109"/>
          </a:xfrm>
          <a:prstGeom prst="rect">
            <a:avLst/>
          </a:prstGeom>
        </p:spPr>
      </p:pic>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5134034" y="161081"/>
            <a:ext cx="5950634" cy="954107"/>
          </a:xfrm>
          <a:prstGeom prst="rect">
            <a:avLst/>
          </a:prstGeom>
          <a:noFill/>
        </p:spPr>
        <p:txBody>
          <a:bodyPr wrap="square" rtlCol="0">
            <a:spAutoFit/>
          </a:bodyPr>
          <a:lstStyle/>
          <a:p>
            <a:pPr lvl="0"/>
            <a:r>
              <a:rPr lang="en-GB" sz="2800" dirty="0"/>
              <a:t>3. Effectively exchanging messages</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369332"/>
          </a:xfrm>
          <a:prstGeom prst="rect">
            <a:avLst/>
          </a:prstGeom>
          <a:noFill/>
        </p:spPr>
        <p:txBody>
          <a:bodyPr wrap="square" rtlCol="0">
            <a:spAutoFit/>
          </a:bodyPr>
          <a:lstStyle/>
          <a:p>
            <a:r>
              <a:rPr lang="en-GB" b="1" dirty="0">
                <a:solidFill>
                  <a:schemeClr val="bg1"/>
                </a:solidFill>
              </a:rPr>
              <a:t>3. Effective exchanges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662791" y="720723"/>
            <a:ext cx="6096000" cy="369332"/>
          </a:xfrm>
          <a:prstGeom prst="rect">
            <a:avLst/>
          </a:prstGeom>
        </p:spPr>
        <p:txBody>
          <a:bodyPr>
            <a:spAutoFit/>
          </a:bodyPr>
          <a:lstStyle/>
          <a:p>
            <a:r>
              <a:rPr lang="en-GB" b="1" u="sng" dirty="0"/>
              <a:t>3.1. Adapting the language</a:t>
            </a:r>
            <a:endParaRPr lang="fr-BE" b="1" u="sng" dirty="0"/>
          </a:p>
        </p:txBody>
      </p:sp>
      <p:sp>
        <p:nvSpPr>
          <p:cNvPr id="17" name="ZoneTexte 16"/>
          <p:cNvSpPr txBox="1"/>
          <p:nvPr/>
        </p:nvSpPr>
        <p:spPr>
          <a:xfrm>
            <a:off x="4069976" y="1428098"/>
            <a:ext cx="8271432" cy="4801314"/>
          </a:xfrm>
          <a:prstGeom prst="rect">
            <a:avLst/>
          </a:prstGeom>
          <a:noFill/>
        </p:spPr>
        <p:txBody>
          <a:bodyPr wrap="square" rtlCol="0">
            <a:spAutoFit/>
          </a:bodyPr>
          <a:lstStyle/>
          <a:p>
            <a:r>
              <a:rPr lang="en-GB" i="1" dirty="0"/>
              <a:t>Short sentences, simple grammatical constructions, simple tenses, active voice,</a:t>
            </a:r>
          </a:p>
          <a:p>
            <a:endParaRPr lang="en-GB" i="1" dirty="0"/>
          </a:p>
          <a:p>
            <a:r>
              <a:rPr lang="en-US" b="1" u="sng" dirty="0"/>
              <a:t>Avoid using:</a:t>
            </a:r>
          </a:p>
          <a:p>
            <a:pPr marL="285750" indent="-285750">
              <a:buFontTx/>
              <a:buChar char="-"/>
            </a:pPr>
            <a:r>
              <a:rPr lang="en-US" dirty="0"/>
              <a:t>too many conjunctions, embedded and relative clauses </a:t>
            </a:r>
          </a:p>
          <a:p>
            <a:pPr marL="285750" indent="-285750">
              <a:buFontTx/>
              <a:buChar char="-"/>
            </a:pPr>
            <a:r>
              <a:rPr lang="en-US" dirty="0"/>
              <a:t>double negatives,</a:t>
            </a:r>
          </a:p>
          <a:p>
            <a:pPr marL="285750" indent="-285750">
              <a:buFontTx/>
              <a:buChar char="-"/>
            </a:pPr>
            <a:r>
              <a:rPr lang="en-US" dirty="0"/>
              <a:t>conditionals </a:t>
            </a:r>
            <a:endParaRPr lang="en-US" i="1" dirty="0"/>
          </a:p>
          <a:p>
            <a:pPr marL="285750" indent="-285750">
              <a:buFontTx/>
              <a:buChar char="-"/>
            </a:pPr>
            <a:r>
              <a:rPr lang="en-US" dirty="0"/>
              <a:t>in certain languages, subjunctives</a:t>
            </a:r>
          </a:p>
          <a:p>
            <a:pPr marL="285750" indent="-285750">
              <a:buFontTx/>
              <a:buChar char="-"/>
            </a:pPr>
            <a:r>
              <a:rPr lang="en-US" dirty="0"/>
              <a:t>multi-word verbs </a:t>
            </a:r>
            <a:endParaRPr lang="en-US" i="1" dirty="0"/>
          </a:p>
          <a:p>
            <a:pPr marL="285750" indent="-285750">
              <a:buFontTx/>
              <a:buChar char="-"/>
            </a:pPr>
            <a:r>
              <a:rPr lang="en-US" dirty="0"/>
              <a:t>the passive voice</a:t>
            </a:r>
          </a:p>
          <a:p>
            <a:pPr marL="285750" indent="-285750">
              <a:buFontTx/>
              <a:buChar char="-"/>
            </a:pPr>
            <a:r>
              <a:rPr lang="en-US" dirty="0"/>
              <a:t>jargon and unclear references</a:t>
            </a:r>
            <a:endParaRPr lang="en-US" i="1" dirty="0"/>
          </a:p>
          <a:p>
            <a:pPr marL="285750" indent="-285750">
              <a:buFontTx/>
              <a:buChar char="-"/>
            </a:pPr>
            <a:r>
              <a:rPr lang="en-US" dirty="0"/>
              <a:t>Be cautious with legal terms, especially those that have more than one meaning</a:t>
            </a:r>
          </a:p>
          <a:p>
            <a:pPr marL="285750" indent="-285750">
              <a:buFontTx/>
              <a:buChar char="-"/>
            </a:pPr>
            <a:r>
              <a:rPr lang="en-US" dirty="0"/>
              <a:t>Sentence that will pressure the child</a:t>
            </a:r>
          </a:p>
          <a:p>
            <a:pPr marL="285750" indent="-285750">
              <a:buFontTx/>
              <a:buChar char="-"/>
            </a:pPr>
            <a:r>
              <a:rPr lang="en-US" dirty="0"/>
              <a:t>Leading questions</a:t>
            </a:r>
            <a:endParaRPr lang="fr-BE" dirty="0"/>
          </a:p>
          <a:p>
            <a:pPr marL="285750" indent="-285750">
              <a:buFontTx/>
              <a:buChar char="-"/>
            </a:pPr>
            <a:endParaRPr lang="fr-BE" dirty="0"/>
          </a:p>
          <a:p>
            <a:endParaRPr lang="en-GB" i="1" dirty="0"/>
          </a:p>
          <a:p>
            <a:endParaRPr lang="en-GB" i="1" dirty="0"/>
          </a:p>
          <a:p>
            <a:endParaRPr lang="en-GB" i="1" dirty="0"/>
          </a:p>
        </p:txBody>
      </p:sp>
    </p:spTree>
    <p:extLst>
      <p:ext uri="{BB962C8B-B14F-4D97-AF65-F5344CB8AC3E}">
        <p14:creationId xmlns:p14="http://schemas.microsoft.com/office/powerpoint/2010/main" val="12728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5134034" y="161081"/>
            <a:ext cx="5950634" cy="954107"/>
          </a:xfrm>
          <a:prstGeom prst="rect">
            <a:avLst/>
          </a:prstGeom>
          <a:noFill/>
        </p:spPr>
        <p:txBody>
          <a:bodyPr wrap="square" rtlCol="0">
            <a:spAutoFit/>
          </a:bodyPr>
          <a:lstStyle/>
          <a:p>
            <a:pPr lvl="0"/>
            <a:r>
              <a:rPr lang="en-GB" sz="2800" dirty="0"/>
              <a:t>3. Effectively exchanging messages</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369332"/>
          </a:xfrm>
          <a:prstGeom prst="rect">
            <a:avLst/>
          </a:prstGeom>
          <a:noFill/>
        </p:spPr>
        <p:txBody>
          <a:bodyPr wrap="square" rtlCol="0">
            <a:spAutoFit/>
          </a:bodyPr>
          <a:lstStyle/>
          <a:p>
            <a:r>
              <a:rPr lang="en-GB" b="1" dirty="0">
                <a:solidFill>
                  <a:schemeClr val="bg1"/>
                </a:solidFill>
              </a:rPr>
              <a:t>3. Effective exchanges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662791" y="1047613"/>
            <a:ext cx="6096000" cy="369332"/>
          </a:xfrm>
          <a:prstGeom prst="rect">
            <a:avLst/>
          </a:prstGeom>
        </p:spPr>
        <p:txBody>
          <a:bodyPr>
            <a:spAutoFit/>
          </a:bodyPr>
          <a:lstStyle/>
          <a:p>
            <a:r>
              <a:rPr lang="en-GB" b="1" u="sng" dirty="0"/>
              <a:t>3.2. Positively use non-verbal communication </a:t>
            </a:r>
            <a:endParaRPr lang="fr-BE" b="1" u="sng" dirty="0"/>
          </a:p>
        </p:txBody>
      </p:sp>
      <p:sp>
        <p:nvSpPr>
          <p:cNvPr id="17" name="ZoneTexte 16"/>
          <p:cNvSpPr txBox="1"/>
          <p:nvPr/>
        </p:nvSpPr>
        <p:spPr>
          <a:xfrm>
            <a:off x="3375498" y="1921397"/>
            <a:ext cx="5629872" cy="3139321"/>
          </a:xfrm>
          <a:prstGeom prst="rect">
            <a:avLst/>
          </a:prstGeom>
          <a:noFill/>
        </p:spPr>
        <p:txBody>
          <a:bodyPr wrap="square" rtlCol="0">
            <a:spAutoFit/>
          </a:bodyPr>
          <a:lstStyle/>
          <a:p>
            <a:pPr marL="285750" indent="-285750">
              <a:buFont typeface="Arial" panose="020B0604020202020204" pitchFamily="34" charset="0"/>
              <a:buChar char="•"/>
            </a:pPr>
            <a:r>
              <a:rPr lang="en-GB" dirty="0"/>
              <a:t>Pay attention to what the child says, </a:t>
            </a:r>
            <a:r>
              <a:rPr lang="en-GB" u="sng" dirty="0"/>
              <a:t>but also to what they are not saying</a:t>
            </a:r>
          </a:p>
          <a:p>
            <a:pPr marL="285750" indent="-285750">
              <a:buFont typeface="Arial" panose="020B0604020202020204" pitchFamily="34" charset="0"/>
              <a:buChar char="•"/>
            </a:pPr>
            <a:endParaRPr lang="en-GB" u="sng" dirty="0"/>
          </a:p>
          <a:p>
            <a:pPr marL="285750" indent="-285750">
              <a:buFont typeface="Arial" panose="020B0604020202020204" pitchFamily="34" charset="0"/>
              <a:buChar char="•"/>
            </a:pPr>
            <a:r>
              <a:rPr lang="en-GB" dirty="0"/>
              <a:t>Convey positive and consistent message with your body language</a:t>
            </a:r>
          </a:p>
          <a:p>
            <a:endParaRPr lang="en-GB" u="sng" dirty="0"/>
          </a:p>
          <a:p>
            <a:r>
              <a:rPr lang="en-US" dirty="0"/>
              <a:t>“</a:t>
            </a:r>
            <a:r>
              <a:rPr lang="en-US" i="1" dirty="0"/>
              <a:t>It is always necessary to smile at the beginning of the conversation and not to start it with what he has done</a:t>
            </a:r>
            <a:r>
              <a:rPr lang="en-US" dirty="0"/>
              <a:t>” Child lawyer in Lithuania</a:t>
            </a:r>
            <a:endParaRPr lang="fr-BE" dirty="0"/>
          </a:p>
          <a:p>
            <a:endParaRPr lang="en-GB" i="1" dirty="0"/>
          </a:p>
          <a:p>
            <a:endParaRPr lang="en-GB" i="1" dirty="0"/>
          </a:p>
        </p:txBody>
      </p:sp>
      <p:pic>
        <p:nvPicPr>
          <p:cNvPr id="4" name="Image 3"/>
          <p:cNvPicPr>
            <a:picLocks noChangeAspect="1"/>
          </p:cNvPicPr>
          <p:nvPr/>
        </p:nvPicPr>
        <p:blipFill>
          <a:blip r:embed="rId4"/>
          <a:stretch>
            <a:fillRect/>
          </a:stretch>
        </p:blipFill>
        <p:spPr>
          <a:xfrm>
            <a:off x="9035572" y="2344778"/>
            <a:ext cx="2552700" cy="3228975"/>
          </a:xfrm>
          <a:prstGeom prst="rect">
            <a:avLst/>
          </a:prstGeom>
        </p:spPr>
      </p:pic>
    </p:spTree>
    <p:extLst>
      <p:ext uri="{BB962C8B-B14F-4D97-AF65-F5344CB8AC3E}">
        <p14:creationId xmlns:p14="http://schemas.microsoft.com/office/powerpoint/2010/main" val="345684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2879387" y="23065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FF9933"/>
                </a:solidFill>
              </a:rPr>
              <a:t>Part 1 - Role play</a:t>
            </a:r>
            <a:endParaRPr lang="fr-BE" sz="3600" dirty="0">
              <a:solidFill>
                <a:srgbClr val="FF9933"/>
              </a:solidFill>
            </a:endParaRPr>
          </a:p>
        </p:txBody>
      </p:sp>
      <p:pic>
        <p:nvPicPr>
          <p:cNvPr id="10" name="Image 9"/>
          <p:cNvPicPr/>
          <p:nvPr/>
        </p:nvPicPr>
        <p:blipFill>
          <a:blip r:embed="rId4"/>
          <a:stretch>
            <a:fillRect/>
          </a:stretch>
        </p:blipFill>
        <p:spPr>
          <a:xfrm>
            <a:off x="2301780" y="3883051"/>
            <a:ext cx="1589606" cy="1332660"/>
          </a:xfrm>
          <a:prstGeom prst="rect">
            <a:avLst/>
          </a:prstGeom>
        </p:spPr>
      </p:pic>
      <p:sp>
        <p:nvSpPr>
          <p:cNvPr id="12" name="ZoneTexte 11">
            <a:extLst>
              <a:ext uri="{FF2B5EF4-FFF2-40B4-BE49-F238E27FC236}">
                <a16:creationId xmlns="" xmlns:a16="http://schemas.microsoft.com/office/drawing/2014/main" id="{31378776-A142-408E-9964-67E8A49530E5}"/>
              </a:ext>
            </a:extLst>
          </p:cNvPr>
          <p:cNvSpPr txBox="1"/>
          <p:nvPr/>
        </p:nvSpPr>
        <p:spPr>
          <a:xfrm>
            <a:off x="4046270" y="4133125"/>
            <a:ext cx="2088348" cy="369332"/>
          </a:xfrm>
          <a:prstGeom prst="rect">
            <a:avLst/>
          </a:prstGeom>
          <a:noFill/>
        </p:spPr>
        <p:txBody>
          <a:bodyPr wrap="square" rtlCol="0">
            <a:spAutoFit/>
          </a:bodyPr>
          <a:lstStyle/>
          <a:p>
            <a:r>
              <a:rPr lang="en-GB" dirty="0">
                <a:solidFill>
                  <a:prstClr val="black"/>
                </a:solidFill>
              </a:rPr>
              <a:t>1 hour</a:t>
            </a:r>
          </a:p>
        </p:txBody>
      </p:sp>
      <p:pic>
        <p:nvPicPr>
          <p:cNvPr id="2" name="Image 1"/>
          <p:cNvPicPr>
            <a:picLocks noChangeAspect="1"/>
          </p:cNvPicPr>
          <p:nvPr/>
        </p:nvPicPr>
        <p:blipFill>
          <a:blip r:embed="rId5"/>
          <a:stretch>
            <a:fillRect/>
          </a:stretch>
        </p:blipFill>
        <p:spPr>
          <a:xfrm>
            <a:off x="6794565" y="1638850"/>
            <a:ext cx="2244632" cy="2273409"/>
          </a:xfrm>
          <a:prstGeom prst="rect">
            <a:avLst/>
          </a:prstGeom>
        </p:spPr>
      </p:pic>
    </p:spTree>
    <p:extLst>
      <p:ext uri="{BB962C8B-B14F-4D97-AF65-F5344CB8AC3E}">
        <p14:creationId xmlns:p14="http://schemas.microsoft.com/office/powerpoint/2010/main" val="2247194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4.1. Active listening</a:t>
            </a:r>
            <a:endParaRPr lang="fr-BE" b="1" u="sng" dirty="0"/>
          </a:p>
        </p:txBody>
      </p:sp>
      <p:sp>
        <p:nvSpPr>
          <p:cNvPr id="17" name="ZoneTexte 16"/>
          <p:cNvSpPr txBox="1"/>
          <p:nvPr/>
        </p:nvSpPr>
        <p:spPr>
          <a:xfrm>
            <a:off x="3589767" y="2000099"/>
            <a:ext cx="6923252" cy="923330"/>
          </a:xfrm>
          <a:prstGeom prst="rect">
            <a:avLst/>
          </a:prstGeom>
          <a:noFill/>
        </p:spPr>
        <p:txBody>
          <a:bodyPr wrap="square" rtlCol="0">
            <a:spAutoFit/>
          </a:bodyPr>
          <a:lstStyle/>
          <a:p>
            <a:pPr marL="285750" indent="-285750">
              <a:buFont typeface="Wingdings" panose="05000000000000000000" pitchFamily="2" charset="2"/>
              <a:buChar char="Ø"/>
            </a:pPr>
            <a:r>
              <a:rPr lang="en-GB" dirty="0"/>
              <a:t>help the lawyer understands correctly the child and show that he/she listen to him/her</a:t>
            </a:r>
            <a:endParaRPr lang="en-GB" i="1" dirty="0"/>
          </a:p>
          <a:p>
            <a:endParaRPr lang="en-GB" i="1" dirty="0"/>
          </a:p>
        </p:txBody>
      </p:sp>
      <p:pic>
        <p:nvPicPr>
          <p:cNvPr id="2" name="Image 1"/>
          <p:cNvPicPr>
            <a:picLocks noChangeAspect="1"/>
          </p:cNvPicPr>
          <p:nvPr/>
        </p:nvPicPr>
        <p:blipFill>
          <a:blip r:embed="rId4"/>
          <a:stretch>
            <a:fillRect/>
          </a:stretch>
        </p:blipFill>
        <p:spPr>
          <a:xfrm>
            <a:off x="3490269" y="3147909"/>
            <a:ext cx="1443016" cy="1443016"/>
          </a:xfrm>
          <a:prstGeom prst="rect">
            <a:avLst/>
          </a:prstGeom>
        </p:spPr>
      </p:pic>
      <p:pic>
        <p:nvPicPr>
          <p:cNvPr id="8" name="Image 7"/>
          <p:cNvPicPr>
            <a:picLocks noChangeAspect="1"/>
          </p:cNvPicPr>
          <p:nvPr/>
        </p:nvPicPr>
        <p:blipFill>
          <a:blip r:embed="rId5"/>
          <a:stretch>
            <a:fillRect/>
          </a:stretch>
        </p:blipFill>
        <p:spPr>
          <a:xfrm>
            <a:off x="5741369" y="3180146"/>
            <a:ext cx="1362816" cy="1397463"/>
          </a:xfrm>
          <a:prstGeom prst="rect">
            <a:avLst/>
          </a:prstGeom>
        </p:spPr>
      </p:pic>
      <p:pic>
        <p:nvPicPr>
          <p:cNvPr id="9" name="Image 8"/>
          <p:cNvPicPr>
            <a:picLocks noChangeAspect="1"/>
          </p:cNvPicPr>
          <p:nvPr/>
        </p:nvPicPr>
        <p:blipFill>
          <a:blip r:embed="rId6"/>
          <a:stretch>
            <a:fillRect/>
          </a:stretch>
        </p:blipFill>
        <p:spPr>
          <a:xfrm>
            <a:off x="8178456" y="3230400"/>
            <a:ext cx="1309183" cy="1347209"/>
          </a:xfrm>
          <a:prstGeom prst="rect">
            <a:avLst/>
          </a:prstGeom>
        </p:spPr>
      </p:pic>
      <p:sp>
        <p:nvSpPr>
          <p:cNvPr id="10" name="Rectangle 9"/>
          <p:cNvSpPr/>
          <p:nvPr/>
        </p:nvSpPr>
        <p:spPr>
          <a:xfrm>
            <a:off x="3300117" y="4766186"/>
            <a:ext cx="1823320" cy="369332"/>
          </a:xfrm>
          <a:prstGeom prst="rect">
            <a:avLst/>
          </a:prstGeom>
        </p:spPr>
        <p:txBody>
          <a:bodyPr wrap="none">
            <a:spAutoFit/>
          </a:bodyPr>
          <a:lstStyle/>
          <a:p>
            <a:r>
              <a:rPr lang="en-GB" b="1" dirty="0"/>
              <a:t>Listen attentively</a:t>
            </a:r>
            <a:endParaRPr lang="fr-BE" b="1" dirty="0"/>
          </a:p>
        </p:txBody>
      </p:sp>
      <p:sp>
        <p:nvSpPr>
          <p:cNvPr id="12" name="Rectangle 11"/>
          <p:cNvSpPr/>
          <p:nvPr/>
        </p:nvSpPr>
        <p:spPr>
          <a:xfrm>
            <a:off x="5994166" y="4708940"/>
            <a:ext cx="857222" cy="369332"/>
          </a:xfrm>
          <a:prstGeom prst="rect">
            <a:avLst/>
          </a:prstGeom>
        </p:spPr>
        <p:txBody>
          <a:bodyPr wrap="none">
            <a:spAutoFit/>
          </a:bodyPr>
          <a:lstStyle/>
          <a:p>
            <a:r>
              <a:rPr lang="en-GB" b="1" dirty="0"/>
              <a:t>Repeat</a:t>
            </a:r>
            <a:endParaRPr lang="fr-BE" b="1" dirty="0"/>
          </a:p>
        </p:txBody>
      </p:sp>
      <p:sp>
        <p:nvSpPr>
          <p:cNvPr id="13" name="Rectangle 12"/>
          <p:cNvSpPr/>
          <p:nvPr/>
        </p:nvSpPr>
        <p:spPr>
          <a:xfrm>
            <a:off x="8178456" y="4699914"/>
            <a:ext cx="1246367" cy="369332"/>
          </a:xfrm>
          <a:prstGeom prst="rect">
            <a:avLst/>
          </a:prstGeom>
        </p:spPr>
        <p:txBody>
          <a:bodyPr wrap="none">
            <a:spAutoFit/>
          </a:bodyPr>
          <a:lstStyle/>
          <a:p>
            <a:r>
              <a:rPr lang="en-GB" b="1" dirty="0"/>
              <a:t>Summarize</a:t>
            </a:r>
            <a:endParaRPr lang="en-GB" dirty="0"/>
          </a:p>
        </p:txBody>
      </p:sp>
    </p:spTree>
    <p:extLst>
      <p:ext uri="{BB962C8B-B14F-4D97-AF65-F5344CB8AC3E}">
        <p14:creationId xmlns:p14="http://schemas.microsoft.com/office/powerpoint/2010/main" val="3943527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4.2. Giving time</a:t>
            </a:r>
            <a:endParaRPr lang="fr-BE" b="1" u="sng" dirty="0"/>
          </a:p>
        </p:txBody>
      </p:sp>
      <p:sp>
        <p:nvSpPr>
          <p:cNvPr id="17" name="ZoneTexte 16"/>
          <p:cNvSpPr txBox="1"/>
          <p:nvPr/>
        </p:nvSpPr>
        <p:spPr>
          <a:xfrm>
            <a:off x="3589767" y="2000099"/>
            <a:ext cx="6923252" cy="646331"/>
          </a:xfrm>
          <a:prstGeom prst="rect">
            <a:avLst/>
          </a:prstGeom>
          <a:noFill/>
        </p:spPr>
        <p:txBody>
          <a:bodyPr wrap="square" rtlCol="0">
            <a:spAutoFit/>
          </a:bodyPr>
          <a:lstStyle/>
          <a:p>
            <a:pPr marL="285750" indent="-285750">
              <a:buFont typeface="Wingdings" panose="05000000000000000000" pitchFamily="2" charset="2"/>
              <a:buChar char="Ø"/>
            </a:pPr>
            <a:r>
              <a:rPr lang="en-GB" dirty="0"/>
              <a:t>Children should be given time to answer questions (at least 10–20 seconds), and you should not rush with more questions</a:t>
            </a:r>
            <a:endParaRPr lang="en-GB" i="1" dirty="0"/>
          </a:p>
        </p:txBody>
      </p:sp>
    </p:spTree>
    <p:extLst>
      <p:ext uri="{BB962C8B-B14F-4D97-AF65-F5344CB8AC3E}">
        <p14:creationId xmlns:p14="http://schemas.microsoft.com/office/powerpoint/2010/main" val="205603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4.3. Conversational techniques</a:t>
            </a:r>
            <a:endParaRPr lang="fr-BE" b="1" u="sng" dirty="0"/>
          </a:p>
        </p:txBody>
      </p:sp>
      <p:sp>
        <p:nvSpPr>
          <p:cNvPr id="17" name="ZoneTexte 16"/>
          <p:cNvSpPr txBox="1"/>
          <p:nvPr/>
        </p:nvSpPr>
        <p:spPr>
          <a:xfrm>
            <a:off x="6625749" y="2203139"/>
            <a:ext cx="5566251" cy="2308324"/>
          </a:xfrm>
          <a:prstGeom prst="rect">
            <a:avLst/>
          </a:prstGeom>
          <a:noFill/>
        </p:spPr>
        <p:txBody>
          <a:bodyPr wrap="square" rtlCol="0">
            <a:spAutoFit/>
          </a:bodyPr>
          <a:lstStyle/>
          <a:p>
            <a:pPr marL="285750" indent="-285750">
              <a:buFont typeface="Wingdings" panose="05000000000000000000" pitchFamily="2" charset="2"/>
              <a:buChar char="Ø"/>
            </a:pPr>
            <a:r>
              <a:rPr lang="en-GB" b="1" dirty="0"/>
              <a:t>Open-ended questions</a:t>
            </a:r>
          </a:p>
          <a:p>
            <a:pPr marL="285750" indent="-285750">
              <a:buFont typeface="Wingdings" panose="05000000000000000000" pitchFamily="2" charset="2"/>
              <a:buChar char="Ø"/>
            </a:pPr>
            <a:endParaRPr lang="en-GB" b="1" i="1" dirty="0"/>
          </a:p>
          <a:p>
            <a:pPr marL="285750" indent="-285750">
              <a:buFont typeface="Wingdings" panose="05000000000000000000" pitchFamily="2" charset="2"/>
              <a:buChar char="Ø"/>
            </a:pPr>
            <a:r>
              <a:rPr lang="en-GB" i="1" dirty="0"/>
              <a:t>Opposite of closed-ended or </a:t>
            </a:r>
            <a:r>
              <a:rPr lang="en-US" i="1" dirty="0"/>
              <a:t>option-posing questions</a:t>
            </a:r>
            <a:endParaRPr lang="en-GB" i="1" dirty="0"/>
          </a:p>
          <a:p>
            <a:pPr marL="285750" indent="-285750">
              <a:buFont typeface="Wingdings" panose="05000000000000000000" pitchFamily="2" charset="2"/>
              <a:buChar char="Ø"/>
            </a:pPr>
            <a:r>
              <a:rPr lang="en-GB" i="1" dirty="0"/>
              <a:t>Foster more detailed and long answer</a:t>
            </a:r>
          </a:p>
          <a:p>
            <a:pPr marL="285750" indent="-285750">
              <a:buFont typeface="Wingdings" panose="05000000000000000000" pitchFamily="2" charset="2"/>
              <a:buChar char="Ø"/>
            </a:pPr>
            <a:r>
              <a:rPr lang="en-GB" i="1" dirty="0"/>
              <a:t>Maintaining the conversation with follow up words or questions</a:t>
            </a:r>
          </a:p>
          <a:p>
            <a:pPr marL="285750" indent="-285750">
              <a:buFont typeface="Wingdings" panose="05000000000000000000" pitchFamily="2" charset="2"/>
              <a:buChar char="Ø"/>
            </a:pPr>
            <a:r>
              <a:rPr lang="en-GB" i="1" dirty="0"/>
              <a:t>Caution with “why” questions</a:t>
            </a:r>
          </a:p>
          <a:p>
            <a:pPr marL="285750" indent="-285750">
              <a:buFont typeface="Wingdings" panose="05000000000000000000" pitchFamily="2" charset="2"/>
              <a:buChar char="Ø"/>
            </a:pPr>
            <a:r>
              <a:rPr lang="en-GB" i="1" dirty="0"/>
              <a:t>Behavioural change</a:t>
            </a:r>
          </a:p>
        </p:txBody>
      </p:sp>
      <p:pic>
        <p:nvPicPr>
          <p:cNvPr id="2" name="Image 1"/>
          <p:cNvPicPr>
            <a:picLocks noChangeAspect="1"/>
          </p:cNvPicPr>
          <p:nvPr/>
        </p:nvPicPr>
        <p:blipFill>
          <a:blip r:embed="rId4"/>
          <a:stretch>
            <a:fillRect/>
          </a:stretch>
        </p:blipFill>
        <p:spPr>
          <a:xfrm>
            <a:off x="2908757" y="1976963"/>
            <a:ext cx="3382284" cy="3768306"/>
          </a:xfrm>
          <a:prstGeom prst="rect">
            <a:avLst/>
          </a:prstGeom>
        </p:spPr>
      </p:pic>
      <p:sp>
        <p:nvSpPr>
          <p:cNvPr id="4" name="ZoneTexte 3"/>
          <p:cNvSpPr txBox="1"/>
          <p:nvPr/>
        </p:nvSpPr>
        <p:spPr>
          <a:xfrm>
            <a:off x="4486808" y="2399661"/>
            <a:ext cx="1463277" cy="923330"/>
          </a:xfrm>
          <a:prstGeom prst="rect">
            <a:avLst/>
          </a:prstGeom>
          <a:noFill/>
        </p:spPr>
        <p:txBody>
          <a:bodyPr wrap="square" rtlCol="0">
            <a:spAutoFit/>
          </a:bodyPr>
          <a:lstStyle/>
          <a:p>
            <a:pPr algn="ctr"/>
            <a:r>
              <a:rPr lang="en-US" i="1" dirty="0"/>
              <a:t>What happened right before?</a:t>
            </a:r>
            <a:endParaRPr lang="en-GB" dirty="0"/>
          </a:p>
        </p:txBody>
      </p:sp>
    </p:spTree>
    <p:extLst>
      <p:ext uri="{BB962C8B-B14F-4D97-AF65-F5344CB8AC3E}">
        <p14:creationId xmlns:p14="http://schemas.microsoft.com/office/powerpoint/2010/main" val="344883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4.3. Conversational techniques</a:t>
            </a:r>
            <a:endParaRPr lang="fr-BE" b="1" u="sng" dirty="0"/>
          </a:p>
        </p:txBody>
      </p:sp>
      <p:sp>
        <p:nvSpPr>
          <p:cNvPr id="17" name="ZoneTexte 16"/>
          <p:cNvSpPr txBox="1"/>
          <p:nvPr/>
        </p:nvSpPr>
        <p:spPr>
          <a:xfrm>
            <a:off x="6625749" y="2203139"/>
            <a:ext cx="5566251" cy="1754326"/>
          </a:xfrm>
          <a:prstGeom prst="rect">
            <a:avLst/>
          </a:prstGeom>
          <a:noFill/>
        </p:spPr>
        <p:txBody>
          <a:bodyPr wrap="square" rtlCol="0">
            <a:spAutoFit/>
          </a:bodyPr>
          <a:lstStyle/>
          <a:p>
            <a:pPr marL="285750" indent="-285750">
              <a:buFont typeface="Wingdings" panose="05000000000000000000" pitchFamily="2" charset="2"/>
              <a:buChar char="Ø"/>
            </a:pPr>
            <a:r>
              <a:rPr lang="en-GB" b="1" dirty="0"/>
              <a:t>Affirmations</a:t>
            </a:r>
          </a:p>
          <a:p>
            <a:pPr marL="285750" indent="-285750">
              <a:buFont typeface="Wingdings" panose="05000000000000000000" pitchFamily="2" charset="2"/>
              <a:buChar char="Ø"/>
            </a:pPr>
            <a:endParaRPr lang="en-GB" b="1" i="1" dirty="0"/>
          </a:p>
          <a:p>
            <a:pPr marL="285750" indent="-285750">
              <a:buFont typeface="Wingdings" panose="05000000000000000000" pitchFamily="2" charset="2"/>
              <a:buChar char="Ø"/>
            </a:pPr>
            <a:r>
              <a:rPr lang="fr-BE" i="1" dirty="0"/>
              <a:t>Show support and </a:t>
            </a:r>
            <a:r>
              <a:rPr lang="fr-BE" i="1" dirty="0" err="1"/>
              <a:t>build</a:t>
            </a:r>
            <a:r>
              <a:rPr lang="fr-BE" i="1" dirty="0"/>
              <a:t> report</a:t>
            </a:r>
          </a:p>
          <a:p>
            <a:pPr marL="285750" indent="-285750">
              <a:buFont typeface="Wingdings" panose="05000000000000000000" pitchFamily="2" charset="2"/>
              <a:buChar char="Ø"/>
            </a:pPr>
            <a:r>
              <a:rPr lang="fr-BE" i="1" dirty="0" err="1"/>
              <a:t>Should</a:t>
            </a:r>
            <a:r>
              <a:rPr lang="fr-BE" i="1" dirty="0"/>
              <a:t> </a:t>
            </a:r>
            <a:r>
              <a:rPr lang="fr-BE" i="1" dirty="0" err="1"/>
              <a:t>be</a:t>
            </a:r>
            <a:r>
              <a:rPr lang="fr-BE" i="1" dirty="0"/>
              <a:t> </a:t>
            </a:r>
            <a:r>
              <a:rPr lang="fr-BE" i="1" dirty="0" err="1"/>
              <a:t>honest</a:t>
            </a:r>
            <a:r>
              <a:rPr lang="fr-BE" i="1" dirty="0"/>
              <a:t> and </a:t>
            </a:r>
            <a:r>
              <a:rPr lang="fr-BE" i="1" dirty="0" err="1"/>
              <a:t>specifique</a:t>
            </a:r>
            <a:endParaRPr lang="fr-BE" i="1" dirty="0"/>
          </a:p>
          <a:p>
            <a:pPr marL="285750" indent="-285750">
              <a:buFont typeface="Wingdings" panose="05000000000000000000" pitchFamily="2" charset="2"/>
              <a:buChar char="Ø"/>
            </a:pPr>
            <a:r>
              <a:rPr lang="fr-BE" i="1" dirty="0"/>
              <a:t>! </a:t>
            </a:r>
            <a:r>
              <a:rPr lang="fr-BE" i="1" dirty="0" err="1"/>
              <a:t>Suggestibility</a:t>
            </a:r>
            <a:r>
              <a:rPr lang="fr-BE" i="1" dirty="0"/>
              <a:t> ! = </a:t>
            </a:r>
            <a:r>
              <a:rPr lang="fr-BE" i="1" dirty="0" err="1"/>
              <a:t>lawyer</a:t>
            </a:r>
            <a:r>
              <a:rPr lang="fr-BE" i="1" dirty="0"/>
              <a:t> </a:t>
            </a:r>
            <a:r>
              <a:rPr lang="fr-BE" i="1" dirty="0" err="1"/>
              <a:t>avoid</a:t>
            </a:r>
            <a:r>
              <a:rPr lang="fr-BE" i="1" dirty="0"/>
              <a:t> </a:t>
            </a:r>
            <a:r>
              <a:rPr lang="fr-BE" i="1" dirty="0" err="1"/>
              <a:t>complimenting</a:t>
            </a:r>
            <a:r>
              <a:rPr lang="fr-BE" i="1" dirty="0"/>
              <a:t> </a:t>
            </a:r>
            <a:r>
              <a:rPr lang="fr-BE" i="1" dirty="0" err="1"/>
              <a:t>children</a:t>
            </a:r>
            <a:r>
              <a:rPr lang="fr-BE" i="1" dirty="0"/>
              <a:t> on </a:t>
            </a:r>
            <a:r>
              <a:rPr lang="fr-BE" i="1" dirty="0" err="1"/>
              <a:t>what</a:t>
            </a:r>
            <a:r>
              <a:rPr lang="fr-BE" i="1" dirty="0"/>
              <a:t> </a:t>
            </a:r>
            <a:r>
              <a:rPr lang="fr-BE" i="1" dirty="0" err="1"/>
              <a:t>they</a:t>
            </a:r>
            <a:r>
              <a:rPr lang="fr-BE" i="1" dirty="0"/>
              <a:t> </a:t>
            </a:r>
            <a:r>
              <a:rPr lang="fr-BE" i="1" dirty="0" err="1"/>
              <a:t>say</a:t>
            </a:r>
            <a:r>
              <a:rPr lang="fr-BE" i="1" dirty="0"/>
              <a:t> </a:t>
            </a:r>
            <a:r>
              <a:rPr lang="fr-BE" i="1" dirty="0" err="1"/>
              <a:t>during</a:t>
            </a:r>
            <a:r>
              <a:rPr lang="fr-BE" i="1" dirty="0"/>
              <a:t> the interview</a:t>
            </a:r>
            <a:endParaRPr lang="en-GB" i="1" dirty="0"/>
          </a:p>
        </p:txBody>
      </p:sp>
      <p:pic>
        <p:nvPicPr>
          <p:cNvPr id="2" name="Image 1"/>
          <p:cNvPicPr>
            <a:picLocks noChangeAspect="1"/>
          </p:cNvPicPr>
          <p:nvPr/>
        </p:nvPicPr>
        <p:blipFill>
          <a:blip r:embed="rId4"/>
          <a:stretch>
            <a:fillRect/>
          </a:stretch>
        </p:blipFill>
        <p:spPr>
          <a:xfrm>
            <a:off x="2908757" y="1976963"/>
            <a:ext cx="3382284" cy="3768306"/>
          </a:xfrm>
          <a:prstGeom prst="rect">
            <a:avLst/>
          </a:prstGeom>
        </p:spPr>
      </p:pic>
      <p:sp>
        <p:nvSpPr>
          <p:cNvPr id="4" name="ZoneTexte 3"/>
          <p:cNvSpPr txBox="1"/>
          <p:nvPr/>
        </p:nvSpPr>
        <p:spPr>
          <a:xfrm>
            <a:off x="4486808" y="2562964"/>
            <a:ext cx="1463277" cy="646331"/>
          </a:xfrm>
          <a:prstGeom prst="rect">
            <a:avLst/>
          </a:prstGeom>
          <a:noFill/>
        </p:spPr>
        <p:txBody>
          <a:bodyPr wrap="square" rtlCol="0">
            <a:spAutoFit/>
          </a:bodyPr>
          <a:lstStyle/>
          <a:p>
            <a:pPr algn="ctr"/>
            <a:r>
              <a:rPr lang="en-US" i="1" dirty="0"/>
              <a:t>Thank you for coming today</a:t>
            </a:r>
            <a:endParaRPr lang="en-GB" i="1" dirty="0"/>
          </a:p>
        </p:txBody>
      </p:sp>
    </p:spTree>
    <p:extLst>
      <p:ext uri="{BB962C8B-B14F-4D97-AF65-F5344CB8AC3E}">
        <p14:creationId xmlns:p14="http://schemas.microsoft.com/office/powerpoint/2010/main" val="2920839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1084868" y="1489358"/>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369332"/>
          </a:xfrm>
          <a:prstGeom prst="rect">
            <a:avLst/>
          </a:prstGeom>
        </p:spPr>
        <p:txBody>
          <a:bodyPr>
            <a:spAutoFit/>
          </a:bodyPr>
          <a:lstStyle/>
          <a:p>
            <a:r>
              <a:rPr lang="en-GB" b="1" u="sng" dirty="0"/>
              <a:t>4.3. Conversational techniques</a:t>
            </a:r>
            <a:endParaRPr lang="fr-BE" b="1" u="sng" dirty="0"/>
          </a:p>
        </p:txBody>
      </p:sp>
      <p:sp>
        <p:nvSpPr>
          <p:cNvPr id="17" name="ZoneTexte 16"/>
          <p:cNvSpPr txBox="1"/>
          <p:nvPr/>
        </p:nvSpPr>
        <p:spPr>
          <a:xfrm>
            <a:off x="6625749" y="2203139"/>
            <a:ext cx="5566251" cy="1754326"/>
          </a:xfrm>
          <a:prstGeom prst="rect">
            <a:avLst/>
          </a:prstGeom>
          <a:noFill/>
        </p:spPr>
        <p:txBody>
          <a:bodyPr wrap="square" rtlCol="0">
            <a:spAutoFit/>
          </a:bodyPr>
          <a:lstStyle/>
          <a:p>
            <a:pPr marL="285750" indent="-285750">
              <a:buFont typeface="Wingdings" panose="05000000000000000000" pitchFamily="2" charset="2"/>
              <a:buChar char="Ø"/>
            </a:pPr>
            <a:r>
              <a:rPr lang="en-GB" b="1" dirty="0"/>
              <a:t>Summarizing</a:t>
            </a:r>
          </a:p>
          <a:p>
            <a:pPr marL="285750" indent="-285750">
              <a:buFont typeface="Wingdings" panose="05000000000000000000" pitchFamily="2" charset="2"/>
              <a:buChar char="Ø"/>
            </a:pPr>
            <a:endParaRPr lang="en-GB" b="1" i="1" dirty="0"/>
          </a:p>
          <a:p>
            <a:pPr marL="285750" indent="-285750">
              <a:buFont typeface="Wingdings" panose="05000000000000000000" pitchFamily="2" charset="2"/>
              <a:buChar char="Ø"/>
            </a:pPr>
            <a:r>
              <a:rPr lang="en-US" dirty="0"/>
              <a:t>Checking whether the lawyer has understood the child’s views accurately</a:t>
            </a:r>
          </a:p>
          <a:p>
            <a:endParaRPr lang="en-US" dirty="0"/>
          </a:p>
          <a:p>
            <a:pPr marL="285750" indent="-285750">
              <a:buFont typeface="Wingdings" panose="05000000000000000000" pitchFamily="2" charset="2"/>
              <a:buChar char="Ø"/>
            </a:pPr>
            <a:r>
              <a:rPr lang="en-US" i="1" dirty="0"/>
              <a:t>Closing the conversation</a:t>
            </a:r>
            <a:endParaRPr lang="en-GB" i="1" dirty="0"/>
          </a:p>
        </p:txBody>
      </p:sp>
      <p:pic>
        <p:nvPicPr>
          <p:cNvPr id="2" name="Image 1"/>
          <p:cNvPicPr>
            <a:picLocks noChangeAspect="1"/>
          </p:cNvPicPr>
          <p:nvPr/>
        </p:nvPicPr>
        <p:blipFill>
          <a:blip r:embed="rId4"/>
          <a:stretch>
            <a:fillRect/>
          </a:stretch>
        </p:blipFill>
        <p:spPr>
          <a:xfrm>
            <a:off x="2908757" y="1976963"/>
            <a:ext cx="3382284" cy="3768306"/>
          </a:xfrm>
          <a:prstGeom prst="rect">
            <a:avLst/>
          </a:prstGeom>
        </p:spPr>
      </p:pic>
      <p:sp>
        <p:nvSpPr>
          <p:cNvPr id="4" name="ZoneTexte 3"/>
          <p:cNvSpPr txBox="1"/>
          <p:nvPr/>
        </p:nvSpPr>
        <p:spPr>
          <a:xfrm>
            <a:off x="4486808" y="2562964"/>
            <a:ext cx="1463277" cy="646331"/>
          </a:xfrm>
          <a:prstGeom prst="rect">
            <a:avLst/>
          </a:prstGeom>
          <a:noFill/>
        </p:spPr>
        <p:txBody>
          <a:bodyPr wrap="square" rtlCol="0">
            <a:spAutoFit/>
          </a:bodyPr>
          <a:lstStyle/>
          <a:p>
            <a:pPr algn="ctr"/>
            <a:r>
              <a:rPr lang="en-US" i="1" dirty="0"/>
              <a:t>You have told me…</a:t>
            </a:r>
            <a:endParaRPr lang="en-GB" i="1" dirty="0"/>
          </a:p>
        </p:txBody>
      </p:sp>
    </p:spTree>
    <p:extLst>
      <p:ext uri="{BB962C8B-B14F-4D97-AF65-F5344CB8AC3E}">
        <p14:creationId xmlns:p14="http://schemas.microsoft.com/office/powerpoint/2010/main" val="3552487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646331"/>
          </a:xfrm>
          <a:prstGeom prst="rect">
            <a:avLst/>
          </a:prstGeom>
        </p:spPr>
        <p:txBody>
          <a:bodyPr>
            <a:spAutoFit/>
          </a:bodyPr>
          <a:lstStyle/>
          <a:p>
            <a:r>
              <a:rPr lang="en-GB" b="1" u="sng" dirty="0"/>
              <a:t>4.4. </a:t>
            </a:r>
            <a:r>
              <a:rPr lang="en-US" b="1" u="sng" dirty="0"/>
              <a:t>Goal-Oriented Matrix: Listening to Children </a:t>
            </a:r>
            <a:endParaRPr lang="fr-BE" b="1" u="sng" dirty="0"/>
          </a:p>
          <a:p>
            <a:endParaRPr lang="fr-BE" b="1" u="sng" dirty="0"/>
          </a:p>
        </p:txBody>
      </p:sp>
      <p:sp>
        <p:nvSpPr>
          <p:cNvPr id="17" name="ZoneTexte 16"/>
          <p:cNvSpPr txBox="1"/>
          <p:nvPr/>
        </p:nvSpPr>
        <p:spPr>
          <a:xfrm>
            <a:off x="3011027" y="1976963"/>
            <a:ext cx="5566251" cy="3693319"/>
          </a:xfrm>
          <a:prstGeom prst="rect">
            <a:avLst/>
          </a:prstGeom>
          <a:noFill/>
        </p:spPr>
        <p:txBody>
          <a:bodyPr wrap="square" rtlCol="0">
            <a:spAutoFit/>
          </a:bodyPr>
          <a:lstStyle/>
          <a:p>
            <a:pPr>
              <a:lnSpc>
                <a:spcPct val="200000"/>
              </a:lnSpc>
            </a:pPr>
            <a:r>
              <a:rPr lang="fr-BE" i="1" dirty="0"/>
              <a:t> </a:t>
            </a:r>
            <a:r>
              <a:rPr lang="en-US" i="1" dirty="0"/>
              <a:t>I. Introduction</a:t>
            </a:r>
          </a:p>
          <a:p>
            <a:pPr>
              <a:lnSpc>
                <a:spcPct val="200000"/>
              </a:lnSpc>
            </a:pPr>
            <a:r>
              <a:rPr lang="en-US" i="1" dirty="0"/>
              <a:t>II. Facts/ experience</a:t>
            </a:r>
          </a:p>
          <a:p>
            <a:pPr>
              <a:lnSpc>
                <a:spcPct val="200000"/>
              </a:lnSpc>
            </a:pPr>
            <a:r>
              <a:rPr lang="en-US" i="1" dirty="0"/>
              <a:t>III. Conviction/ interpretation/ significance</a:t>
            </a:r>
          </a:p>
          <a:p>
            <a:pPr>
              <a:lnSpc>
                <a:spcPct val="200000"/>
              </a:lnSpc>
            </a:pPr>
            <a:r>
              <a:rPr lang="en-US" i="1" dirty="0"/>
              <a:t>IV. Decision/ goal</a:t>
            </a:r>
            <a:endParaRPr lang="fr-BE" i="1" dirty="0"/>
          </a:p>
          <a:p>
            <a:pPr>
              <a:lnSpc>
                <a:spcPct val="200000"/>
              </a:lnSpc>
            </a:pPr>
            <a:r>
              <a:rPr lang="en-US" i="1" dirty="0"/>
              <a:t>V. Reaction/ behavior</a:t>
            </a:r>
          </a:p>
          <a:p>
            <a:pPr>
              <a:lnSpc>
                <a:spcPct val="200000"/>
              </a:lnSpc>
            </a:pPr>
            <a:r>
              <a:rPr lang="en-US" i="1" dirty="0"/>
              <a:t>VI. Rounding off </a:t>
            </a:r>
            <a:endParaRPr lang="fr-BE" i="1" dirty="0"/>
          </a:p>
          <a:p>
            <a:endParaRPr lang="en-GB" i="1" dirty="0"/>
          </a:p>
        </p:txBody>
      </p:sp>
      <p:pic>
        <p:nvPicPr>
          <p:cNvPr id="8" name="Image 7"/>
          <p:cNvPicPr>
            <a:picLocks noChangeAspect="1"/>
          </p:cNvPicPr>
          <p:nvPr/>
        </p:nvPicPr>
        <p:blipFill>
          <a:blip r:embed="rId4"/>
          <a:stretch>
            <a:fillRect/>
          </a:stretch>
        </p:blipFill>
        <p:spPr>
          <a:xfrm>
            <a:off x="7647899" y="2347247"/>
            <a:ext cx="3114675" cy="2952750"/>
          </a:xfrm>
          <a:prstGeom prst="rect">
            <a:avLst/>
          </a:prstGeom>
        </p:spPr>
      </p:pic>
    </p:spTree>
    <p:extLst>
      <p:ext uri="{BB962C8B-B14F-4D97-AF65-F5344CB8AC3E}">
        <p14:creationId xmlns:p14="http://schemas.microsoft.com/office/powerpoint/2010/main" val="2679626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794486" y="2341585"/>
            <a:ext cx="7065771" cy="646331"/>
          </a:xfrm>
          <a:prstGeom prst="rect">
            <a:avLst/>
          </a:prstGeom>
          <a:noFill/>
        </p:spPr>
        <p:txBody>
          <a:bodyPr wrap="square" rtlCol="0">
            <a:spAutoFit/>
          </a:bodyPr>
          <a:lstStyle/>
          <a:p>
            <a:r>
              <a:rPr lang="fr-BE" i="1" dirty="0"/>
              <a:t> </a:t>
            </a:r>
            <a:r>
              <a:rPr lang="en-US" b="1" dirty="0"/>
              <a:t>If a child displays a lackadaisical, indifferent attitude, how to react?  </a:t>
            </a:r>
            <a:endParaRPr lang="fr-BE" sz="2000" b="1" dirty="0"/>
          </a:p>
          <a:p>
            <a:endParaRPr lang="en-GB" i="1" dirty="0"/>
          </a:p>
        </p:txBody>
      </p:sp>
      <p:pic>
        <p:nvPicPr>
          <p:cNvPr id="10" name="Image 9"/>
          <p:cNvPicPr>
            <a:picLocks noChangeAspect="1"/>
          </p:cNvPicPr>
          <p:nvPr/>
        </p:nvPicPr>
        <p:blipFill>
          <a:blip r:embed="rId4"/>
          <a:stretch>
            <a:fillRect/>
          </a:stretch>
        </p:blipFill>
        <p:spPr>
          <a:xfrm>
            <a:off x="5160638" y="3058287"/>
            <a:ext cx="3266757" cy="1921622"/>
          </a:xfrm>
          <a:prstGeom prst="rect">
            <a:avLst/>
          </a:prstGeom>
        </p:spPr>
      </p:pic>
    </p:spTree>
    <p:extLst>
      <p:ext uri="{BB962C8B-B14F-4D97-AF65-F5344CB8AC3E}">
        <p14:creationId xmlns:p14="http://schemas.microsoft.com/office/powerpoint/2010/main" val="148145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011027" y="1976963"/>
            <a:ext cx="8032111" cy="3970318"/>
          </a:xfrm>
          <a:prstGeom prst="rect">
            <a:avLst/>
          </a:prstGeom>
          <a:noFill/>
        </p:spPr>
        <p:txBody>
          <a:bodyPr wrap="square" rtlCol="0">
            <a:spAutoFit/>
          </a:bodyPr>
          <a:lstStyle/>
          <a:p>
            <a:r>
              <a:rPr lang="fr-BE" i="1" dirty="0"/>
              <a:t> </a:t>
            </a:r>
            <a:r>
              <a:rPr lang="en-US" b="1" dirty="0"/>
              <a:t>If a child displays a lackadaisical, indifferent attitude: </a:t>
            </a:r>
            <a:endParaRPr lang="fr-BE" sz="2000" b="1" dirty="0"/>
          </a:p>
          <a:p>
            <a:r>
              <a:rPr lang="en-US" dirty="0"/>
              <a:t>- show interest in their personal life </a:t>
            </a:r>
            <a:endParaRPr lang="fr-BE" sz="2000" dirty="0"/>
          </a:p>
          <a:p>
            <a:r>
              <a:rPr lang="en-US" dirty="0"/>
              <a:t>- explain the consequences of their </a:t>
            </a:r>
            <a:r>
              <a:rPr lang="en-US" dirty="0" err="1"/>
              <a:t>behaviour</a:t>
            </a:r>
            <a:r>
              <a:rPr lang="en-US" dirty="0"/>
              <a:t> </a:t>
            </a:r>
            <a:endParaRPr lang="fr-BE" sz="2000" dirty="0"/>
          </a:p>
          <a:p>
            <a:r>
              <a:rPr lang="en-US" dirty="0"/>
              <a:t>- continue to ask questions </a:t>
            </a:r>
            <a:endParaRPr lang="fr-BE" sz="2000" dirty="0"/>
          </a:p>
          <a:p>
            <a:r>
              <a:rPr lang="en-US" dirty="0"/>
              <a:t>- tell the child something about yourself </a:t>
            </a:r>
            <a:endParaRPr lang="fr-BE" sz="2000" dirty="0"/>
          </a:p>
          <a:p>
            <a:r>
              <a:rPr lang="en-US" dirty="0"/>
              <a:t>- ask what is going well </a:t>
            </a:r>
            <a:endParaRPr lang="fr-BE" sz="2000" dirty="0"/>
          </a:p>
          <a:p>
            <a:r>
              <a:rPr lang="en-US" dirty="0"/>
              <a:t>- ask indirect questions (e.g. instead of ‘</a:t>
            </a:r>
            <a:r>
              <a:rPr lang="en-US" i="1" dirty="0"/>
              <a:t>where do you live</a:t>
            </a:r>
            <a:r>
              <a:rPr lang="en-US" dirty="0"/>
              <a:t>?’, ask ‘</a:t>
            </a:r>
            <a:r>
              <a:rPr lang="en-US" i="1" dirty="0"/>
              <a:t>could you let me know where you live?</a:t>
            </a:r>
            <a:r>
              <a:rPr lang="en-US" dirty="0"/>
              <a:t>’) </a:t>
            </a:r>
            <a:endParaRPr lang="fr-BE" sz="2000" dirty="0"/>
          </a:p>
          <a:p>
            <a:r>
              <a:rPr lang="en-US" dirty="0"/>
              <a:t>- use </a:t>
            </a:r>
            <a:r>
              <a:rPr lang="en-US" dirty="0" err="1"/>
              <a:t>humour</a:t>
            </a:r>
            <a:r>
              <a:rPr lang="en-US" dirty="0"/>
              <a:t> </a:t>
            </a:r>
            <a:endParaRPr lang="fr-BE" sz="2000" dirty="0"/>
          </a:p>
          <a:p>
            <a:r>
              <a:rPr lang="en-US" dirty="0"/>
              <a:t>- make clear that the child is responsible for communicating with you (e.g. ‘</a:t>
            </a:r>
            <a:r>
              <a:rPr lang="en-US" i="1" dirty="0"/>
              <a:t>if you are not interested we can stop this conversation</a:t>
            </a:r>
            <a:r>
              <a:rPr lang="en-US" dirty="0"/>
              <a:t>’) </a:t>
            </a:r>
            <a:endParaRPr lang="fr-BE" sz="2000" dirty="0"/>
          </a:p>
          <a:p>
            <a:r>
              <a:rPr lang="en-US" dirty="0"/>
              <a:t>- focus on talking about the child’s interests </a:t>
            </a:r>
            <a:endParaRPr lang="fr-BE" sz="2000" dirty="0"/>
          </a:p>
          <a:p>
            <a:r>
              <a:rPr lang="en-US" dirty="0"/>
              <a:t>- give the child the opportunity and responsibility to talk. Do not fill silences quickly. </a:t>
            </a:r>
            <a:endParaRPr lang="fr-BE" sz="2000" dirty="0"/>
          </a:p>
          <a:p>
            <a:endParaRPr lang="en-GB" i="1" dirty="0"/>
          </a:p>
        </p:txBody>
      </p:sp>
    </p:spTree>
    <p:extLst>
      <p:ext uri="{BB962C8B-B14F-4D97-AF65-F5344CB8AC3E}">
        <p14:creationId xmlns:p14="http://schemas.microsoft.com/office/powerpoint/2010/main" val="225588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4938983" y="1921349"/>
            <a:ext cx="4542641" cy="646331"/>
          </a:xfrm>
          <a:prstGeom prst="rect">
            <a:avLst/>
          </a:prstGeom>
          <a:noFill/>
        </p:spPr>
        <p:txBody>
          <a:bodyPr wrap="square" rtlCol="0">
            <a:spAutoFit/>
          </a:bodyPr>
          <a:lstStyle/>
          <a:p>
            <a:r>
              <a:rPr lang="en-US" b="1" dirty="0"/>
              <a:t>If the child denies the problem, how to react?  </a:t>
            </a:r>
            <a:endParaRPr lang="fr-BE" sz="2000" b="1" dirty="0"/>
          </a:p>
          <a:p>
            <a:endParaRPr lang="en-GB" i="1" dirty="0"/>
          </a:p>
        </p:txBody>
      </p:sp>
      <p:pic>
        <p:nvPicPr>
          <p:cNvPr id="2" name="Image 1"/>
          <p:cNvPicPr>
            <a:picLocks noChangeAspect="1"/>
          </p:cNvPicPr>
          <p:nvPr/>
        </p:nvPicPr>
        <p:blipFill>
          <a:blip r:embed="rId4"/>
          <a:stretch>
            <a:fillRect/>
          </a:stretch>
        </p:blipFill>
        <p:spPr>
          <a:xfrm>
            <a:off x="9179534" y="3540643"/>
            <a:ext cx="2695575" cy="1733550"/>
          </a:xfrm>
          <a:prstGeom prst="rect">
            <a:avLst/>
          </a:prstGeom>
        </p:spPr>
      </p:pic>
      <p:pic>
        <p:nvPicPr>
          <p:cNvPr id="12" name="Image 11"/>
          <p:cNvPicPr>
            <a:picLocks noChangeAspect="1"/>
          </p:cNvPicPr>
          <p:nvPr/>
        </p:nvPicPr>
        <p:blipFill>
          <a:blip r:embed="rId5"/>
          <a:stretch>
            <a:fillRect/>
          </a:stretch>
        </p:blipFill>
        <p:spPr>
          <a:xfrm>
            <a:off x="5427924" y="2619201"/>
            <a:ext cx="3266757" cy="1921622"/>
          </a:xfrm>
          <a:prstGeom prst="rect">
            <a:avLst/>
          </a:prstGeom>
        </p:spPr>
      </p:pic>
    </p:spTree>
    <p:extLst>
      <p:ext uri="{BB962C8B-B14F-4D97-AF65-F5344CB8AC3E}">
        <p14:creationId xmlns:p14="http://schemas.microsoft.com/office/powerpoint/2010/main" val="2621364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24251" y="1739872"/>
            <a:ext cx="6345277" cy="3416320"/>
          </a:xfrm>
          <a:prstGeom prst="rect">
            <a:avLst/>
          </a:prstGeom>
          <a:noFill/>
        </p:spPr>
        <p:txBody>
          <a:bodyPr wrap="square" rtlCol="0">
            <a:spAutoFit/>
          </a:bodyPr>
          <a:lstStyle/>
          <a:p>
            <a:r>
              <a:rPr lang="en-US" b="1" dirty="0"/>
              <a:t>If the child denies the problem</a:t>
            </a:r>
            <a:r>
              <a:rPr lang="en-US" dirty="0"/>
              <a:t>: </a:t>
            </a:r>
            <a:endParaRPr lang="fr-BE" sz="2000" dirty="0"/>
          </a:p>
          <a:p>
            <a:r>
              <a:rPr lang="en-US" dirty="0"/>
              <a:t>- try to find the cause of the denial </a:t>
            </a:r>
            <a:endParaRPr lang="fr-BE" sz="2000" dirty="0"/>
          </a:p>
          <a:p>
            <a:pPr algn="just"/>
            <a:r>
              <a:rPr lang="en-US" dirty="0"/>
              <a:t>- prompt the child to take responsibility for communicating about the problem (e.g. ‘</a:t>
            </a:r>
            <a:r>
              <a:rPr lang="en-US" i="1" dirty="0"/>
              <a:t>we can just stop if there really is no problem’</a:t>
            </a:r>
            <a:r>
              <a:rPr lang="en-US" dirty="0"/>
              <a:t>) </a:t>
            </a:r>
            <a:endParaRPr lang="fr-BE" sz="2000" dirty="0"/>
          </a:p>
          <a:p>
            <a:pPr algn="just"/>
            <a:r>
              <a:rPr lang="en-US" dirty="0"/>
              <a:t>- Alternatively, show amazement at the denial of the problem </a:t>
            </a:r>
            <a:endParaRPr lang="fr-BE" sz="2000" dirty="0"/>
          </a:p>
          <a:p>
            <a:pPr algn="just"/>
            <a:r>
              <a:rPr lang="en-US" dirty="0"/>
              <a:t>- confront the child with the facts </a:t>
            </a:r>
            <a:endParaRPr lang="fr-BE" sz="2000" dirty="0"/>
          </a:p>
          <a:p>
            <a:pPr algn="just"/>
            <a:r>
              <a:rPr lang="en-US" dirty="0"/>
              <a:t>- let the child take the initiative </a:t>
            </a:r>
            <a:endParaRPr lang="fr-BE" sz="2000" dirty="0"/>
          </a:p>
          <a:p>
            <a:pPr algn="just"/>
            <a:r>
              <a:rPr lang="en-US" dirty="0"/>
              <a:t>- ask about the child’s perception of the situation </a:t>
            </a:r>
            <a:endParaRPr lang="fr-BE" sz="2000" dirty="0"/>
          </a:p>
          <a:p>
            <a:pPr algn="just"/>
            <a:r>
              <a:rPr lang="en-US" dirty="0"/>
              <a:t>- make sure you also talk with the child about positive things or things they are dealing with </a:t>
            </a:r>
            <a:r>
              <a:rPr lang="en-US" dirty="0" smtClean="0"/>
              <a:t>well</a:t>
            </a:r>
            <a:endParaRPr lang="fr-BE" sz="2000" dirty="0"/>
          </a:p>
          <a:p>
            <a:pPr algn="just"/>
            <a:r>
              <a:rPr lang="en-US" dirty="0"/>
              <a:t>- </a:t>
            </a:r>
            <a:r>
              <a:rPr lang="en-US" dirty="0" err="1"/>
              <a:t>emphasise</a:t>
            </a:r>
            <a:r>
              <a:rPr lang="en-US" dirty="0"/>
              <a:t> the child’s own interests in talking </a:t>
            </a:r>
            <a:endParaRPr lang="fr-BE" sz="2000" dirty="0"/>
          </a:p>
          <a:p>
            <a:endParaRPr lang="en-GB" i="1" dirty="0"/>
          </a:p>
        </p:txBody>
      </p:sp>
      <p:pic>
        <p:nvPicPr>
          <p:cNvPr id="2" name="Image 1"/>
          <p:cNvPicPr>
            <a:picLocks noChangeAspect="1"/>
          </p:cNvPicPr>
          <p:nvPr/>
        </p:nvPicPr>
        <p:blipFill>
          <a:blip r:embed="rId4"/>
          <a:stretch>
            <a:fillRect/>
          </a:stretch>
        </p:blipFill>
        <p:spPr>
          <a:xfrm>
            <a:off x="9179534" y="3540643"/>
            <a:ext cx="2695575" cy="1733550"/>
          </a:xfrm>
          <a:prstGeom prst="rect">
            <a:avLst/>
          </a:prstGeom>
        </p:spPr>
      </p:pic>
    </p:spTree>
    <p:extLst>
      <p:ext uri="{BB962C8B-B14F-4D97-AF65-F5344CB8AC3E}">
        <p14:creationId xmlns:p14="http://schemas.microsoft.com/office/powerpoint/2010/main" val="339099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12" name="ZoneTexte 11">
            <a:extLst>
              <a:ext uri="{FF2B5EF4-FFF2-40B4-BE49-F238E27FC236}">
                <a16:creationId xmlns="" xmlns:a16="http://schemas.microsoft.com/office/drawing/2014/main" id="{31378776-A142-408E-9964-67E8A49530E5}"/>
              </a:ext>
            </a:extLst>
          </p:cNvPr>
          <p:cNvSpPr txBox="1"/>
          <p:nvPr/>
        </p:nvSpPr>
        <p:spPr>
          <a:xfrm>
            <a:off x="4752357" y="2553464"/>
            <a:ext cx="5896821"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rPr>
              <a:t>2 volunteers will play the scene in front of the other participants who will be the observers</a:t>
            </a:r>
          </a:p>
          <a:p>
            <a:pPr marL="285750" indent="-285750">
              <a:buFont typeface="Arial" panose="020B0604020202020204" pitchFamily="34" charset="0"/>
              <a:buChar char="•"/>
            </a:pPr>
            <a:r>
              <a:rPr lang="en-GB" sz="2000" dirty="0">
                <a:solidFill>
                  <a:prstClr val="black"/>
                </a:solidFill>
              </a:rPr>
              <a:t>We will all have a summary of the situation</a:t>
            </a:r>
          </a:p>
          <a:p>
            <a:pPr marL="285750" indent="-285750">
              <a:buFont typeface="Arial" panose="020B0604020202020204" pitchFamily="34" charset="0"/>
              <a:buChar char="•"/>
            </a:pPr>
            <a:r>
              <a:rPr lang="en-GB" sz="2000" dirty="0">
                <a:solidFill>
                  <a:prstClr val="black"/>
                </a:solidFill>
              </a:rPr>
              <a:t>The 2 actors (Alex and his/her lawyer) will receive information about how to play their role</a:t>
            </a:r>
          </a:p>
          <a:p>
            <a:pPr marL="285750" indent="-285750">
              <a:buFont typeface="Arial" panose="020B0604020202020204" pitchFamily="34" charset="0"/>
              <a:buChar char="•"/>
            </a:pPr>
            <a:r>
              <a:rPr lang="en-GB" sz="2000" dirty="0">
                <a:solidFill>
                  <a:prstClr val="black"/>
                </a:solidFill>
              </a:rPr>
              <a:t>Alex and his/her lawyer will play the scene</a:t>
            </a:r>
          </a:p>
          <a:p>
            <a:pPr marL="285750" indent="-285750">
              <a:buFont typeface="Arial" panose="020B0604020202020204" pitchFamily="34" charset="0"/>
              <a:buChar char="•"/>
            </a:pPr>
            <a:r>
              <a:rPr lang="en-GB" sz="2000" dirty="0">
                <a:solidFill>
                  <a:prstClr val="black"/>
                </a:solidFill>
              </a:rPr>
              <a:t>We will debrief</a:t>
            </a: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3" name="ZoneTexte 2"/>
          <p:cNvSpPr txBox="1"/>
          <p:nvPr/>
        </p:nvSpPr>
        <p:spPr>
          <a:xfrm>
            <a:off x="4454234" y="230658"/>
            <a:ext cx="5055527" cy="523220"/>
          </a:xfrm>
          <a:prstGeom prst="rect">
            <a:avLst/>
          </a:prstGeom>
          <a:noFill/>
        </p:spPr>
        <p:txBody>
          <a:bodyPr wrap="square" rtlCol="0">
            <a:spAutoFit/>
          </a:bodyPr>
          <a:lstStyle/>
          <a:p>
            <a:pPr algn="ctr"/>
            <a:r>
              <a:rPr lang="en-GB" sz="2800" dirty="0">
                <a:solidFill>
                  <a:srgbClr val="EC7F20"/>
                </a:solidFill>
              </a:rPr>
              <a:t>Role play</a:t>
            </a:r>
          </a:p>
        </p:txBody>
      </p:sp>
      <p:pic>
        <p:nvPicPr>
          <p:cNvPr id="4" name="Image 3"/>
          <p:cNvPicPr>
            <a:picLocks noChangeAspect="1"/>
          </p:cNvPicPr>
          <p:nvPr/>
        </p:nvPicPr>
        <p:blipFill>
          <a:blip r:embed="rId5"/>
          <a:stretch>
            <a:fillRect/>
          </a:stretch>
        </p:blipFill>
        <p:spPr>
          <a:xfrm>
            <a:off x="3081484" y="2680020"/>
            <a:ext cx="1372750" cy="1903393"/>
          </a:xfrm>
          <a:prstGeom prst="rect">
            <a:avLst/>
          </a:prstGeom>
        </p:spPr>
      </p:pic>
      <p:pic>
        <p:nvPicPr>
          <p:cNvPr id="11" name="Image 10"/>
          <p:cNvPicPr/>
          <p:nvPr/>
        </p:nvPicPr>
        <p:blipFill>
          <a:blip r:embed="rId6"/>
          <a:stretch>
            <a:fillRect/>
          </a:stretch>
        </p:blipFill>
        <p:spPr>
          <a:xfrm>
            <a:off x="3265984" y="4913935"/>
            <a:ext cx="1003750" cy="893697"/>
          </a:xfrm>
          <a:prstGeom prst="rect">
            <a:avLst/>
          </a:prstGeom>
        </p:spPr>
      </p:pic>
      <p:sp>
        <p:nvSpPr>
          <p:cNvPr id="5" name="ZoneTexte 4"/>
          <p:cNvSpPr txBox="1"/>
          <p:nvPr/>
        </p:nvSpPr>
        <p:spPr>
          <a:xfrm>
            <a:off x="4662790" y="5247249"/>
            <a:ext cx="2821221" cy="369332"/>
          </a:xfrm>
          <a:prstGeom prst="rect">
            <a:avLst/>
          </a:prstGeom>
          <a:noFill/>
        </p:spPr>
        <p:txBody>
          <a:bodyPr wrap="square" rtlCol="0">
            <a:spAutoFit/>
          </a:bodyPr>
          <a:lstStyle/>
          <a:p>
            <a:r>
              <a:rPr lang="en-GB" dirty="0"/>
              <a:t>Total about 30 minutes </a:t>
            </a:r>
          </a:p>
        </p:txBody>
      </p:sp>
    </p:spTree>
    <p:extLst>
      <p:ext uri="{BB962C8B-B14F-4D97-AF65-F5344CB8AC3E}">
        <p14:creationId xmlns:p14="http://schemas.microsoft.com/office/powerpoint/2010/main" val="81601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2308324"/>
          </a:xfrm>
          <a:prstGeom prst="rect">
            <a:avLst/>
          </a:prstGeom>
          <a:noFill/>
        </p:spPr>
        <p:txBody>
          <a:bodyPr wrap="square" rtlCol="0">
            <a:spAutoFit/>
          </a:bodyPr>
          <a:lstStyle/>
          <a:p>
            <a:r>
              <a:rPr lang="en-US" b="1" dirty="0"/>
              <a:t>If the child is uncooperative, and needs motivation: </a:t>
            </a:r>
            <a:endParaRPr lang="fr-BE" b="1" dirty="0"/>
          </a:p>
          <a:p>
            <a:pPr marL="285750" indent="-285750">
              <a:buFont typeface="Arial" panose="020B0604020202020204" pitchFamily="34" charset="0"/>
              <a:buChar char="•"/>
            </a:pPr>
            <a:r>
              <a:rPr lang="en-US" dirty="0"/>
              <a:t>make clear that the child needs to communicate to make progress: ‘</a:t>
            </a:r>
            <a:r>
              <a:rPr lang="en-US" i="1" dirty="0"/>
              <a:t>well then we are stuck, so we just have to give up</a:t>
            </a:r>
            <a:r>
              <a:rPr lang="en-US" dirty="0"/>
              <a:t>’ </a:t>
            </a:r>
            <a:endParaRPr lang="fr-BE" dirty="0"/>
          </a:p>
          <a:p>
            <a:pPr marL="285750" indent="-285750">
              <a:buFont typeface="Arial" panose="020B0604020202020204" pitchFamily="34" charset="0"/>
              <a:buChar char="•"/>
            </a:pPr>
            <a:r>
              <a:rPr lang="en-US" dirty="0"/>
              <a:t>explain the consequences of not cooperating to the child </a:t>
            </a:r>
            <a:endParaRPr lang="fr-BE" dirty="0"/>
          </a:p>
          <a:p>
            <a:pPr marL="285750" indent="-285750">
              <a:buFont typeface="Arial" panose="020B0604020202020204" pitchFamily="34" charset="0"/>
              <a:buChar char="•"/>
            </a:pPr>
            <a:r>
              <a:rPr lang="en-US" dirty="0"/>
              <a:t>explain the ‘benefits’ of cooperating </a:t>
            </a:r>
            <a:endParaRPr lang="fr-BE" dirty="0"/>
          </a:p>
          <a:p>
            <a:pPr marL="285750" indent="-285750">
              <a:buFont typeface="Arial" panose="020B0604020202020204" pitchFamily="34" charset="0"/>
              <a:buChar char="•"/>
            </a:pPr>
            <a:r>
              <a:rPr lang="en-US" dirty="0"/>
              <a:t>compliment the child, where appropriate </a:t>
            </a:r>
            <a:endParaRPr lang="fr-BE" dirty="0"/>
          </a:p>
          <a:p>
            <a:r>
              <a:rPr lang="en-US" dirty="0"/>
              <a:t> </a:t>
            </a:r>
            <a:endParaRPr lang="fr-BE" sz="2000" dirty="0"/>
          </a:p>
          <a:p>
            <a:endParaRPr lang="en-GB" i="1" dirty="0"/>
          </a:p>
        </p:txBody>
      </p:sp>
      <p:pic>
        <p:nvPicPr>
          <p:cNvPr id="4" name="Image 3"/>
          <p:cNvPicPr>
            <a:picLocks noChangeAspect="1"/>
          </p:cNvPicPr>
          <p:nvPr/>
        </p:nvPicPr>
        <p:blipFill>
          <a:blip r:embed="rId4"/>
          <a:stretch>
            <a:fillRect/>
          </a:stretch>
        </p:blipFill>
        <p:spPr>
          <a:xfrm>
            <a:off x="9344548" y="3133601"/>
            <a:ext cx="2066925" cy="2257425"/>
          </a:xfrm>
          <a:prstGeom prst="rect">
            <a:avLst/>
          </a:prstGeom>
        </p:spPr>
      </p:pic>
    </p:spTree>
    <p:extLst>
      <p:ext uri="{BB962C8B-B14F-4D97-AF65-F5344CB8AC3E}">
        <p14:creationId xmlns:p14="http://schemas.microsoft.com/office/powerpoint/2010/main" val="372690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4350622" y="1905660"/>
            <a:ext cx="6345277" cy="646331"/>
          </a:xfrm>
          <a:prstGeom prst="rect">
            <a:avLst/>
          </a:prstGeom>
          <a:noFill/>
        </p:spPr>
        <p:txBody>
          <a:bodyPr wrap="square" rtlCol="0">
            <a:spAutoFit/>
          </a:bodyPr>
          <a:lstStyle/>
          <a:p>
            <a:r>
              <a:rPr lang="en-US" b="1" dirty="0"/>
              <a:t>If the child gives contradictory messages,  how to react? </a:t>
            </a:r>
          </a:p>
          <a:p>
            <a:endParaRPr lang="en-GB" i="1" dirty="0"/>
          </a:p>
        </p:txBody>
      </p:sp>
      <p:pic>
        <p:nvPicPr>
          <p:cNvPr id="12" name="Image 11"/>
          <p:cNvPicPr>
            <a:picLocks noChangeAspect="1"/>
          </p:cNvPicPr>
          <p:nvPr/>
        </p:nvPicPr>
        <p:blipFill>
          <a:blip r:embed="rId4"/>
          <a:stretch>
            <a:fillRect/>
          </a:stretch>
        </p:blipFill>
        <p:spPr>
          <a:xfrm>
            <a:off x="8933831" y="2862934"/>
            <a:ext cx="2700150" cy="2453279"/>
          </a:xfrm>
          <a:prstGeom prst="rect">
            <a:avLst/>
          </a:prstGeom>
        </p:spPr>
      </p:pic>
      <p:pic>
        <p:nvPicPr>
          <p:cNvPr id="13" name="Image 12"/>
          <p:cNvPicPr>
            <a:picLocks noChangeAspect="1"/>
          </p:cNvPicPr>
          <p:nvPr/>
        </p:nvPicPr>
        <p:blipFill>
          <a:blip r:embed="rId5"/>
          <a:stretch>
            <a:fillRect/>
          </a:stretch>
        </p:blipFill>
        <p:spPr>
          <a:xfrm>
            <a:off x="4935555" y="2436876"/>
            <a:ext cx="3266757" cy="1921622"/>
          </a:xfrm>
          <a:prstGeom prst="rect">
            <a:avLst/>
          </a:prstGeom>
        </p:spPr>
      </p:pic>
    </p:spTree>
    <p:extLst>
      <p:ext uri="{BB962C8B-B14F-4D97-AF65-F5344CB8AC3E}">
        <p14:creationId xmlns:p14="http://schemas.microsoft.com/office/powerpoint/2010/main" val="3621049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1200329"/>
          </a:xfrm>
          <a:prstGeom prst="rect">
            <a:avLst/>
          </a:prstGeom>
          <a:noFill/>
        </p:spPr>
        <p:txBody>
          <a:bodyPr wrap="square" rtlCol="0">
            <a:spAutoFit/>
          </a:bodyPr>
          <a:lstStyle/>
          <a:p>
            <a:r>
              <a:rPr lang="en-US" b="1" dirty="0"/>
              <a:t>If the child gives contradictory messages </a:t>
            </a:r>
          </a:p>
          <a:p>
            <a:pPr marL="285750" indent="-285750">
              <a:buFontTx/>
              <a:buChar char="-"/>
            </a:pPr>
            <a:r>
              <a:rPr lang="en-US" dirty="0"/>
              <a:t>point out the inconsistencies </a:t>
            </a:r>
          </a:p>
          <a:p>
            <a:pPr marL="285750" indent="-285750">
              <a:buFontTx/>
              <a:buChar char="-"/>
            </a:pPr>
            <a:r>
              <a:rPr lang="en-US" dirty="0"/>
              <a:t>challenge them to be more honest  </a:t>
            </a:r>
            <a:endParaRPr lang="fr-BE" sz="2000" dirty="0"/>
          </a:p>
          <a:p>
            <a:endParaRPr lang="en-GB" i="1" dirty="0"/>
          </a:p>
        </p:txBody>
      </p:sp>
      <p:pic>
        <p:nvPicPr>
          <p:cNvPr id="12" name="Image 11"/>
          <p:cNvPicPr>
            <a:picLocks noChangeAspect="1"/>
          </p:cNvPicPr>
          <p:nvPr/>
        </p:nvPicPr>
        <p:blipFill>
          <a:blip r:embed="rId4"/>
          <a:stretch>
            <a:fillRect/>
          </a:stretch>
        </p:blipFill>
        <p:spPr>
          <a:xfrm>
            <a:off x="8933831" y="2862934"/>
            <a:ext cx="2700150" cy="2453279"/>
          </a:xfrm>
          <a:prstGeom prst="rect">
            <a:avLst/>
          </a:prstGeom>
        </p:spPr>
      </p:pic>
    </p:spTree>
    <p:extLst>
      <p:ext uri="{BB962C8B-B14F-4D97-AF65-F5344CB8AC3E}">
        <p14:creationId xmlns:p14="http://schemas.microsoft.com/office/powerpoint/2010/main" val="388592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646331"/>
          </a:xfrm>
          <a:prstGeom prst="rect">
            <a:avLst/>
          </a:prstGeom>
          <a:noFill/>
        </p:spPr>
        <p:txBody>
          <a:bodyPr wrap="square" rtlCol="0">
            <a:spAutoFit/>
          </a:bodyPr>
          <a:lstStyle/>
          <a:p>
            <a:r>
              <a:rPr lang="en-US" b="1" dirty="0"/>
              <a:t>If the child displays aggressive </a:t>
            </a:r>
            <a:r>
              <a:rPr lang="en-US" b="1" dirty="0" err="1"/>
              <a:t>behaviour</a:t>
            </a:r>
            <a:r>
              <a:rPr lang="fr-BE" b="1" dirty="0"/>
              <a:t>, how to </a:t>
            </a:r>
            <a:r>
              <a:rPr lang="fr-BE" b="1" dirty="0" err="1"/>
              <a:t>react</a:t>
            </a:r>
            <a:r>
              <a:rPr lang="fr-BE" b="1" dirty="0"/>
              <a:t>?</a:t>
            </a:r>
            <a:endParaRPr lang="fr-BE" dirty="0"/>
          </a:p>
          <a:p>
            <a:endParaRPr lang="en-GB" i="1" dirty="0"/>
          </a:p>
        </p:txBody>
      </p:sp>
      <p:pic>
        <p:nvPicPr>
          <p:cNvPr id="4" name="Image 3"/>
          <p:cNvPicPr>
            <a:picLocks noChangeAspect="1"/>
          </p:cNvPicPr>
          <p:nvPr/>
        </p:nvPicPr>
        <p:blipFill rotWithShape="1">
          <a:blip r:embed="rId4"/>
          <a:srcRect l="16514"/>
          <a:stretch/>
        </p:blipFill>
        <p:spPr>
          <a:xfrm>
            <a:off x="8427395" y="2726111"/>
            <a:ext cx="2860522" cy="2947902"/>
          </a:xfrm>
          <a:prstGeom prst="rect">
            <a:avLst/>
          </a:prstGeom>
        </p:spPr>
      </p:pic>
      <p:pic>
        <p:nvPicPr>
          <p:cNvPr id="12" name="Image 11"/>
          <p:cNvPicPr>
            <a:picLocks noChangeAspect="1"/>
          </p:cNvPicPr>
          <p:nvPr/>
        </p:nvPicPr>
        <p:blipFill>
          <a:blip r:embed="rId5"/>
          <a:stretch>
            <a:fillRect/>
          </a:stretch>
        </p:blipFill>
        <p:spPr>
          <a:xfrm>
            <a:off x="4156086" y="2966885"/>
            <a:ext cx="3266757" cy="1921622"/>
          </a:xfrm>
          <a:prstGeom prst="rect">
            <a:avLst/>
          </a:prstGeom>
        </p:spPr>
      </p:pic>
    </p:spTree>
    <p:extLst>
      <p:ext uri="{BB962C8B-B14F-4D97-AF65-F5344CB8AC3E}">
        <p14:creationId xmlns:p14="http://schemas.microsoft.com/office/powerpoint/2010/main" val="3075904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1754326"/>
          </a:xfrm>
          <a:prstGeom prst="rect">
            <a:avLst/>
          </a:prstGeom>
          <a:noFill/>
        </p:spPr>
        <p:txBody>
          <a:bodyPr wrap="square" rtlCol="0">
            <a:spAutoFit/>
          </a:bodyPr>
          <a:lstStyle/>
          <a:p>
            <a:r>
              <a:rPr lang="en-US" b="1" dirty="0"/>
              <a:t>If the child displays aggressive </a:t>
            </a:r>
            <a:r>
              <a:rPr lang="en-US" b="1" dirty="0" err="1"/>
              <a:t>behaviour</a:t>
            </a:r>
            <a:r>
              <a:rPr lang="en-US" b="1" dirty="0"/>
              <a:t>: </a:t>
            </a:r>
            <a:endParaRPr lang="fr-BE" b="1" dirty="0"/>
          </a:p>
          <a:p>
            <a:pPr lvl="0"/>
            <a:r>
              <a:rPr lang="en-US" dirty="0"/>
              <a:t>• explain rules of the conversation: “</a:t>
            </a:r>
            <a:r>
              <a:rPr lang="en-US" i="1" dirty="0"/>
              <a:t>I don’t want you to talk to me like that!</a:t>
            </a:r>
            <a:r>
              <a:rPr lang="en-US" dirty="0"/>
              <a:t>”; </a:t>
            </a:r>
            <a:endParaRPr lang="fr-BE" dirty="0"/>
          </a:p>
          <a:p>
            <a:pPr lvl="0"/>
            <a:r>
              <a:rPr lang="fr-BE" dirty="0"/>
              <a:t>• </a:t>
            </a:r>
            <a:r>
              <a:rPr lang="fr-BE" dirty="0" err="1"/>
              <a:t>stay</a:t>
            </a:r>
            <a:r>
              <a:rPr lang="fr-BE" dirty="0"/>
              <a:t> </a:t>
            </a:r>
            <a:r>
              <a:rPr lang="fr-BE" dirty="0" err="1"/>
              <a:t>calm</a:t>
            </a:r>
            <a:r>
              <a:rPr lang="fr-BE" dirty="0"/>
              <a:t>; and </a:t>
            </a:r>
          </a:p>
          <a:p>
            <a:pPr lvl="0"/>
            <a:r>
              <a:rPr lang="en-US" dirty="0"/>
              <a:t>• ask for the reason why the child is angry. </a:t>
            </a:r>
            <a:endParaRPr lang="fr-BE" dirty="0"/>
          </a:p>
          <a:p>
            <a:endParaRPr lang="en-GB" i="1" dirty="0"/>
          </a:p>
        </p:txBody>
      </p:sp>
      <p:pic>
        <p:nvPicPr>
          <p:cNvPr id="4" name="Image 3"/>
          <p:cNvPicPr>
            <a:picLocks noChangeAspect="1"/>
          </p:cNvPicPr>
          <p:nvPr/>
        </p:nvPicPr>
        <p:blipFill rotWithShape="1">
          <a:blip r:embed="rId4"/>
          <a:srcRect l="16514"/>
          <a:stretch/>
        </p:blipFill>
        <p:spPr>
          <a:xfrm>
            <a:off x="8427395" y="2726111"/>
            <a:ext cx="2860522" cy="2947902"/>
          </a:xfrm>
          <a:prstGeom prst="rect">
            <a:avLst/>
          </a:prstGeom>
        </p:spPr>
      </p:pic>
    </p:spTree>
    <p:extLst>
      <p:ext uri="{BB962C8B-B14F-4D97-AF65-F5344CB8AC3E}">
        <p14:creationId xmlns:p14="http://schemas.microsoft.com/office/powerpoint/2010/main" val="1467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923330"/>
          </a:xfrm>
          <a:prstGeom prst="rect">
            <a:avLst/>
          </a:prstGeom>
          <a:noFill/>
        </p:spPr>
        <p:txBody>
          <a:bodyPr wrap="square" rtlCol="0">
            <a:spAutoFit/>
          </a:bodyPr>
          <a:lstStyle/>
          <a:p>
            <a:r>
              <a:rPr lang="en-US" b="1" dirty="0"/>
              <a:t>Internal locus (i.e. they blame everything on themselves), how to react?  </a:t>
            </a:r>
            <a:endParaRPr lang="fr-BE" b="1" dirty="0"/>
          </a:p>
          <a:p>
            <a:endParaRPr lang="en-GB" i="1" dirty="0"/>
          </a:p>
        </p:txBody>
      </p:sp>
      <p:pic>
        <p:nvPicPr>
          <p:cNvPr id="2" name="Image 1"/>
          <p:cNvPicPr>
            <a:picLocks noChangeAspect="1"/>
          </p:cNvPicPr>
          <p:nvPr/>
        </p:nvPicPr>
        <p:blipFill>
          <a:blip r:embed="rId4"/>
          <a:stretch>
            <a:fillRect/>
          </a:stretch>
        </p:blipFill>
        <p:spPr>
          <a:xfrm>
            <a:off x="8228291" y="2777313"/>
            <a:ext cx="2745775" cy="2487204"/>
          </a:xfrm>
          <a:prstGeom prst="rect">
            <a:avLst/>
          </a:prstGeom>
        </p:spPr>
      </p:pic>
      <p:pic>
        <p:nvPicPr>
          <p:cNvPr id="12" name="Image 11"/>
          <p:cNvPicPr>
            <a:picLocks noChangeAspect="1"/>
          </p:cNvPicPr>
          <p:nvPr/>
        </p:nvPicPr>
        <p:blipFill>
          <a:blip r:embed="rId5"/>
          <a:stretch>
            <a:fillRect/>
          </a:stretch>
        </p:blipFill>
        <p:spPr>
          <a:xfrm>
            <a:off x="4156086" y="2966885"/>
            <a:ext cx="3266757" cy="1921622"/>
          </a:xfrm>
          <a:prstGeom prst="rect">
            <a:avLst/>
          </a:prstGeom>
        </p:spPr>
      </p:pic>
    </p:spTree>
    <p:extLst>
      <p:ext uri="{BB962C8B-B14F-4D97-AF65-F5344CB8AC3E}">
        <p14:creationId xmlns:p14="http://schemas.microsoft.com/office/powerpoint/2010/main" val="3656929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1477328"/>
          </a:xfrm>
          <a:prstGeom prst="rect">
            <a:avLst/>
          </a:prstGeom>
          <a:noFill/>
        </p:spPr>
        <p:txBody>
          <a:bodyPr wrap="square" rtlCol="0">
            <a:spAutoFit/>
          </a:bodyPr>
          <a:lstStyle/>
          <a:p>
            <a:r>
              <a:rPr lang="en-US" b="1" dirty="0"/>
              <a:t>Internal locus (i.e. they blame everything on themselves): </a:t>
            </a:r>
            <a:endParaRPr lang="fr-BE" b="1" dirty="0"/>
          </a:p>
          <a:p>
            <a:pPr lvl="0"/>
            <a:r>
              <a:rPr lang="en-US" dirty="0"/>
              <a:t>• work to promote understanding (sketch the situation); </a:t>
            </a:r>
            <a:endParaRPr lang="fr-BE" dirty="0"/>
          </a:p>
          <a:p>
            <a:pPr lvl="0"/>
            <a:r>
              <a:rPr lang="fr-BE" dirty="0"/>
              <a:t>• </a:t>
            </a:r>
            <a:r>
              <a:rPr lang="fr-BE" dirty="0" err="1"/>
              <a:t>confront</a:t>
            </a:r>
            <a:r>
              <a:rPr lang="fr-BE" dirty="0"/>
              <a:t> the </a:t>
            </a:r>
            <a:r>
              <a:rPr lang="fr-BE" dirty="0" err="1"/>
              <a:t>child</a:t>
            </a:r>
            <a:r>
              <a:rPr lang="fr-BE" dirty="0"/>
              <a:t>; and </a:t>
            </a:r>
          </a:p>
          <a:p>
            <a:pPr lvl="0"/>
            <a:r>
              <a:rPr lang="fr-BE" dirty="0"/>
              <a:t>• help </a:t>
            </a:r>
            <a:r>
              <a:rPr lang="fr-BE" dirty="0" err="1"/>
              <a:t>them</a:t>
            </a:r>
            <a:r>
              <a:rPr lang="fr-BE" dirty="0"/>
              <a:t> to </a:t>
            </a:r>
            <a:r>
              <a:rPr lang="fr-BE" dirty="0" err="1"/>
              <a:t>empathise</a:t>
            </a:r>
            <a:r>
              <a:rPr lang="fr-BE" dirty="0"/>
              <a:t>. </a:t>
            </a:r>
          </a:p>
          <a:p>
            <a:endParaRPr lang="en-GB" i="1" dirty="0"/>
          </a:p>
        </p:txBody>
      </p:sp>
      <p:pic>
        <p:nvPicPr>
          <p:cNvPr id="2" name="Image 1"/>
          <p:cNvPicPr>
            <a:picLocks noChangeAspect="1"/>
          </p:cNvPicPr>
          <p:nvPr/>
        </p:nvPicPr>
        <p:blipFill>
          <a:blip r:embed="rId4"/>
          <a:stretch>
            <a:fillRect/>
          </a:stretch>
        </p:blipFill>
        <p:spPr>
          <a:xfrm>
            <a:off x="8228291" y="2777313"/>
            <a:ext cx="2745775" cy="2487204"/>
          </a:xfrm>
          <a:prstGeom prst="rect">
            <a:avLst/>
          </a:prstGeom>
        </p:spPr>
      </p:pic>
    </p:spTree>
    <p:extLst>
      <p:ext uri="{BB962C8B-B14F-4D97-AF65-F5344CB8AC3E}">
        <p14:creationId xmlns:p14="http://schemas.microsoft.com/office/powerpoint/2010/main" val="192806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4475260" y="1971679"/>
            <a:ext cx="6345277" cy="646331"/>
          </a:xfrm>
          <a:prstGeom prst="rect">
            <a:avLst/>
          </a:prstGeom>
          <a:noFill/>
        </p:spPr>
        <p:txBody>
          <a:bodyPr wrap="square" rtlCol="0">
            <a:spAutoFit/>
          </a:bodyPr>
          <a:lstStyle/>
          <a:p>
            <a:r>
              <a:rPr lang="en-US" b="1" dirty="0"/>
              <a:t>If a child is very closed</a:t>
            </a:r>
            <a:r>
              <a:rPr lang="fr-BE" b="1" dirty="0"/>
              <a:t>, how to </a:t>
            </a:r>
            <a:r>
              <a:rPr lang="fr-BE" b="1" dirty="0" err="1"/>
              <a:t>react</a:t>
            </a:r>
            <a:r>
              <a:rPr lang="fr-BE" b="1" dirty="0"/>
              <a:t>?</a:t>
            </a:r>
            <a:endParaRPr lang="fr-BE" dirty="0"/>
          </a:p>
          <a:p>
            <a:endParaRPr lang="en-GB" i="1" dirty="0"/>
          </a:p>
        </p:txBody>
      </p:sp>
      <p:pic>
        <p:nvPicPr>
          <p:cNvPr id="12" name="Image 11"/>
          <p:cNvPicPr>
            <a:picLocks noChangeAspect="1"/>
          </p:cNvPicPr>
          <p:nvPr/>
        </p:nvPicPr>
        <p:blipFill>
          <a:blip r:embed="rId4"/>
          <a:stretch>
            <a:fillRect/>
          </a:stretch>
        </p:blipFill>
        <p:spPr>
          <a:xfrm>
            <a:off x="9064086" y="3133601"/>
            <a:ext cx="2547936" cy="2356156"/>
          </a:xfrm>
          <a:prstGeom prst="rect">
            <a:avLst/>
          </a:prstGeom>
        </p:spPr>
      </p:pic>
      <p:pic>
        <p:nvPicPr>
          <p:cNvPr id="13" name="Image 12"/>
          <p:cNvPicPr>
            <a:picLocks noChangeAspect="1"/>
          </p:cNvPicPr>
          <p:nvPr/>
        </p:nvPicPr>
        <p:blipFill>
          <a:blip r:embed="rId5"/>
          <a:stretch>
            <a:fillRect/>
          </a:stretch>
        </p:blipFill>
        <p:spPr>
          <a:xfrm>
            <a:off x="3480837" y="3185350"/>
            <a:ext cx="3266757" cy="1921622"/>
          </a:xfrm>
          <a:prstGeom prst="rect">
            <a:avLst/>
          </a:prstGeom>
        </p:spPr>
      </p:pic>
    </p:spTree>
    <p:extLst>
      <p:ext uri="{BB962C8B-B14F-4D97-AF65-F5344CB8AC3E}">
        <p14:creationId xmlns:p14="http://schemas.microsoft.com/office/powerpoint/2010/main" val="1273377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151534" y="2118069"/>
            <a:ext cx="6345277" cy="2585323"/>
          </a:xfrm>
          <a:prstGeom prst="rect">
            <a:avLst/>
          </a:prstGeom>
          <a:noFill/>
        </p:spPr>
        <p:txBody>
          <a:bodyPr wrap="square" rtlCol="0">
            <a:spAutoFit/>
          </a:bodyPr>
          <a:lstStyle/>
          <a:p>
            <a:r>
              <a:rPr lang="en-US" b="1" dirty="0"/>
              <a:t>If a child is very closed: </a:t>
            </a:r>
            <a:endParaRPr lang="fr-BE" b="1" dirty="0"/>
          </a:p>
          <a:p>
            <a:pPr lvl="0"/>
            <a:r>
              <a:rPr lang="en-US" dirty="0"/>
              <a:t>• be careful not to fill in everything for the child; </a:t>
            </a:r>
          </a:p>
          <a:p>
            <a:pPr marL="285750" lvl="0" indent="-285750">
              <a:buFont typeface="Arial" panose="020B0604020202020204" pitchFamily="34" charset="0"/>
              <a:buChar char="•"/>
            </a:pPr>
            <a:r>
              <a:rPr lang="en-US" dirty="0"/>
              <a:t>An ice-breaking discussion or game may be helpful; </a:t>
            </a:r>
            <a:endParaRPr lang="fr-BE" dirty="0"/>
          </a:p>
          <a:p>
            <a:pPr lvl="0"/>
            <a:r>
              <a:rPr lang="en-US" dirty="0"/>
              <a:t>• look for the cause of their reticence (e.g. anxiety); </a:t>
            </a:r>
            <a:endParaRPr lang="fr-BE" dirty="0"/>
          </a:p>
          <a:p>
            <a:pPr lvl="0"/>
            <a:r>
              <a:rPr lang="en-US" dirty="0"/>
              <a:t>• think of subjects to talk about from his personal life (e.g. clothes, music, hobbies); and </a:t>
            </a:r>
            <a:endParaRPr lang="fr-BE" dirty="0"/>
          </a:p>
          <a:p>
            <a:pPr lvl="0"/>
            <a:r>
              <a:rPr lang="en-US" dirty="0"/>
              <a:t>• involve the child’s immediate support system (e.g. parents, teachers, trusted person). </a:t>
            </a:r>
            <a:endParaRPr lang="fr-BE" dirty="0"/>
          </a:p>
          <a:p>
            <a:endParaRPr lang="en-GB" i="1" dirty="0"/>
          </a:p>
        </p:txBody>
      </p:sp>
      <p:pic>
        <p:nvPicPr>
          <p:cNvPr id="12" name="Image 11"/>
          <p:cNvPicPr>
            <a:picLocks noChangeAspect="1"/>
          </p:cNvPicPr>
          <p:nvPr/>
        </p:nvPicPr>
        <p:blipFill>
          <a:blip r:embed="rId4"/>
          <a:stretch>
            <a:fillRect/>
          </a:stretch>
        </p:blipFill>
        <p:spPr>
          <a:xfrm>
            <a:off x="9064086" y="3133601"/>
            <a:ext cx="2547936" cy="2356156"/>
          </a:xfrm>
          <a:prstGeom prst="rect">
            <a:avLst/>
          </a:prstGeom>
        </p:spPr>
      </p:pic>
    </p:spTree>
    <p:extLst>
      <p:ext uri="{BB962C8B-B14F-4D97-AF65-F5344CB8AC3E}">
        <p14:creationId xmlns:p14="http://schemas.microsoft.com/office/powerpoint/2010/main" val="766657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375498" y="1729189"/>
            <a:ext cx="6994415" cy="1200329"/>
          </a:xfrm>
          <a:prstGeom prst="rect">
            <a:avLst/>
          </a:prstGeom>
          <a:noFill/>
        </p:spPr>
        <p:txBody>
          <a:bodyPr wrap="square" rtlCol="0">
            <a:spAutoFit/>
          </a:bodyPr>
          <a:lstStyle/>
          <a:p>
            <a:endParaRPr lang="en-US" dirty="0"/>
          </a:p>
          <a:p>
            <a:r>
              <a:rPr lang="en-US" b="1" dirty="0"/>
              <a:t>If a child has anti-social personality disorder or conduct disorder</a:t>
            </a:r>
            <a:r>
              <a:rPr lang="fr-BE" b="1" dirty="0"/>
              <a:t>, how to </a:t>
            </a:r>
            <a:r>
              <a:rPr lang="fr-BE" b="1" dirty="0" err="1"/>
              <a:t>react</a:t>
            </a:r>
            <a:r>
              <a:rPr lang="fr-BE" b="1" dirty="0"/>
              <a:t>?</a:t>
            </a:r>
            <a:endParaRPr lang="fr-BE" dirty="0"/>
          </a:p>
          <a:p>
            <a:endParaRPr lang="en-GB" i="1" dirty="0"/>
          </a:p>
        </p:txBody>
      </p:sp>
      <p:pic>
        <p:nvPicPr>
          <p:cNvPr id="10" name="Image 9"/>
          <p:cNvPicPr>
            <a:picLocks noChangeAspect="1"/>
          </p:cNvPicPr>
          <p:nvPr/>
        </p:nvPicPr>
        <p:blipFill>
          <a:blip r:embed="rId4"/>
          <a:stretch>
            <a:fillRect/>
          </a:stretch>
        </p:blipFill>
        <p:spPr>
          <a:xfrm>
            <a:off x="5160638" y="2954088"/>
            <a:ext cx="3266757" cy="1921622"/>
          </a:xfrm>
          <a:prstGeom prst="rect">
            <a:avLst/>
          </a:prstGeom>
        </p:spPr>
      </p:pic>
    </p:spTree>
    <p:extLst>
      <p:ext uri="{BB962C8B-B14F-4D97-AF65-F5344CB8AC3E}">
        <p14:creationId xmlns:p14="http://schemas.microsoft.com/office/powerpoint/2010/main" val="92071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12" name="ZoneTexte 11">
            <a:extLst>
              <a:ext uri="{FF2B5EF4-FFF2-40B4-BE49-F238E27FC236}">
                <a16:creationId xmlns="" xmlns:a16="http://schemas.microsoft.com/office/drawing/2014/main" id="{31378776-A142-408E-9964-67E8A49530E5}"/>
              </a:ext>
            </a:extLst>
          </p:cNvPr>
          <p:cNvSpPr txBox="1"/>
          <p:nvPr/>
        </p:nvSpPr>
        <p:spPr>
          <a:xfrm>
            <a:off x="4739518" y="1655013"/>
            <a:ext cx="5896821" cy="400110"/>
          </a:xfrm>
          <a:prstGeom prst="rect">
            <a:avLst/>
          </a:prstGeom>
          <a:noFill/>
        </p:spPr>
        <p:txBody>
          <a:bodyPr wrap="square" rtlCol="0">
            <a:spAutoFit/>
          </a:bodyPr>
          <a:lstStyle/>
          <a:p>
            <a:r>
              <a:rPr lang="en-GB" sz="2000" dirty="0">
                <a:solidFill>
                  <a:prstClr val="black"/>
                </a:solidFill>
              </a:rPr>
              <a:t>Information for the trainer</a:t>
            </a: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3" name="ZoneTexte 2"/>
          <p:cNvSpPr txBox="1"/>
          <p:nvPr/>
        </p:nvSpPr>
        <p:spPr>
          <a:xfrm>
            <a:off x="4454234" y="230658"/>
            <a:ext cx="5055527" cy="1384995"/>
          </a:xfrm>
          <a:prstGeom prst="rect">
            <a:avLst/>
          </a:prstGeom>
          <a:noFill/>
        </p:spPr>
        <p:txBody>
          <a:bodyPr wrap="square" rtlCol="0">
            <a:spAutoFit/>
          </a:bodyPr>
          <a:lstStyle/>
          <a:p>
            <a:pPr algn="ctr"/>
            <a:r>
              <a:rPr lang="en-GB" sz="2800" dirty="0">
                <a:solidFill>
                  <a:srgbClr val="EC7F20"/>
                </a:solidFill>
              </a:rPr>
              <a:t>Situation 1 – Meeting with Alex before his/her hearing with a judge</a:t>
            </a:r>
          </a:p>
        </p:txBody>
      </p:sp>
      <p:pic>
        <p:nvPicPr>
          <p:cNvPr id="13" name="Image 12"/>
          <p:cNvPicPr/>
          <p:nvPr/>
        </p:nvPicPr>
        <p:blipFill>
          <a:blip r:embed="rId5"/>
          <a:stretch>
            <a:fillRect/>
          </a:stretch>
        </p:blipFill>
        <p:spPr>
          <a:xfrm>
            <a:off x="7687929" y="2501199"/>
            <a:ext cx="2961249" cy="3036790"/>
          </a:xfrm>
          <a:prstGeom prst="rect">
            <a:avLst/>
          </a:prstGeom>
        </p:spPr>
      </p:pic>
      <p:sp>
        <p:nvSpPr>
          <p:cNvPr id="8" name="ZoneTexte 7"/>
          <p:cNvSpPr txBox="1"/>
          <p:nvPr/>
        </p:nvSpPr>
        <p:spPr>
          <a:xfrm>
            <a:off x="3235569" y="2813538"/>
            <a:ext cx="2714516" cy="923330"/>
          </a:xfrm>
          <a:prstGeom prst="rect">
            <a:avLst/>
          </a:prstGeom>
          <a:noFill/>
        </p:spPr>
        <p:txBody>
          <a:bodyPr wrap="square" rtlCol="0">
            <a:spAutoFit/>
          </a:bodyPr>
          <a:lstStyle/>
          <a:p>
            <a:r>
              <a:rPr lang="en-GB" dirty="0"/>
              <a:t>Read information for the trainer in the comments part. </a:t>
            </a:r>
          </a:p>
        </p:txBody>
      </p:sp>
      <p:sp>
        <p:nvSpPr>
          <p:cNvPr id="14" name="ZoneTexte 13"/>
          <p:cNvSpPr txBox="1"/>
          <p:nvPr/>
        </p:nvSpPr>
        <p:spPr>
          <a:xfrm>
            <a:off x="8152503" y="2110987"/>
            <a:ext cx="2714516" cy="369332"/>
          </a:xfrm>
          <a:prstGeom prst="rect">
            <a:avLst/>
          </a:prstGeom>
          <a:noFill/>
        </p:spPr>
        <p:txBody>
          <a:bodyPr wrap="square" rtlCol="0">
            <a:spAutoFit/>
          </a:bodyPr>
          <a:lstStyle/>
          <a:p>
            <a:r>
              <a:rPr lang="en-GB" dirty="0"/>
              <a:t>How to arrange the room.</a:t>
            </a:r>
          </a:p>
        </p:txBody>
      </p:sp>
    </p:spTree>
    <p:extLst>
      <p:ext uri="{BB962C8B-B14F-4D97-AF65-F5344CB8AC3E}">
        <p14:creationId xmlns:p14="http://schemas.microsoft.com/office/powerpoint/2010/main" val="4235005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00017" y="3906643"/>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375498" y="1729189"/>
            <a:ext cx="6994415" cy="3693319"/>
          </a:xfrm>
          <a:prstGeom prst="rect">
            <a:avLst/>
          </a:prstGeom>
          <a:noFill/>
        </p:spPr>
        <p:txBody>
          <a:bodyPr wrap="square" rtlCol="0">
            <a:spAutoFit/>
          </a:bodyPr>
          <a:lstStyle/>
          <a:p>
            <a:endParaRPr lang="en-US" dirty="0"/>
          </a:p>
          <a:p>
            <a:r>
              <a:rPr lang="en-US" b="1" dirty="0"/>
              <a:t>If a child has anti-social personality disorder or conduct disorder: </a:t>
            </a:r>
            <a:endParaRPr lang="fr-BE" b="1" dirty="0"/>
          </a:p>
          <a:p>
            <a:pPr lvl="0"/>
            <a:r>
              <a:rPr lang="en-US" dirty="0"/>
              <a:t>• keep the conversation and the questions short and restricted; </a:t>
            </a:r>
            <a:endParaRPr lang="fr-BE" dirty="0"/>
          </a:p>
          <a:p>
            <a:pPr lvl="0"/>
            <a:r>
              <a:rPr lang="en-US" dirty="0"/>
              <a:t>• do not lose the direction or the goal of the conversation; </a:t>
            </a:r>
            <a:endParaRPr lang="fr-BE" dirty="0"/>
          </a:p>
          <a:p>
            <a:pPr lvl="0"/>
            <a:r>
              <a:rPr lang="en-US" dirty="0"/>
              <a:t>• distinguish carefully between the child and their </a:t>
            </a:r>
            <a:r>
              <a:rPr lang="en-US" dirty="0" err="1"/>
              <a:t>behaviour</a:t>
            </a:r>
            <a:r>
              <a:rPr lang="en-US" dirty="0"/>
              <a:t>. Make clear that even though the </a:t>
            </a:r>
            <a:r>
              <a:rPr lang="en-US" dirty="0" err="1"/>
              <a:t>behaviour</a:t>
            </a:r>
            <a:r>
              <a:rPr lang="en-US" dirty="0"/>
              <a:t> is not acceptable, that does not affect your support and empathy for them as a person. </a:t>
            </a:r>
            <a:endParaRPr lang="fr-BE" dirty="0"/>
          </a:p>
          <a:p>
            <a:pPr lvl="0"/>
            <a:r>
              <a:rPr lang="en-US" dirty="0"/>
              <a:t>• hold the child accountable and have them come up with his own solution; </a:t>
            </a:r>
            <a:endParaRPr lang="fr-BE" dirty="0"/>
          </a:p>
          <a:p>
            <a:pPr lvl="0"/>
            <a:r>
              <a:rPr lang="en-US" dirty="0"/>
              <a:t>• confront the child with the consequences of his </a:t>
            </a:r>
            <a:r>
              <a:rPr lang="en-US" dirty="0" err="1"/>
              <a:t>behaviour</a:t>
            </a:r>
            <a:r>
              <a:rPr lang="en-US" dirty="0"/>
              <a:t>; </a:t>
            </a:r>
            <a:endParaRPr lang="fr-BE" dirty="0"/>
          </a:p>
          <a:p>
            <a:pPr lvl="0"/>
            <a:r>
              <a:rPr lang="en-US" dirty="0"/>
              <a:t>• give little room to negotiate; and </a:t>
            </a:r>
            <a:endParaRPr lang="fr-BE" dirty="0"/>
          </a:p>
          <a:p>
            <a:pPr lvl="0"/>
            <a:r>
              <a:rPr lang="fr-BE" dirty="0"/>
              <a:t>• </a:t>
            </a:r>
            <a:r>
              <a:rPr lang="fr-BE" dirty="0" err="1"/>
              <a:t>be</a:t>
            </a:r>
            <a:r>
              <a:rPr lang="fr-BE" dirty="0"/>
              <a:t> consistent. </a:t>
            </a:r>
          </a:p>
          <a:p>
            <a:endParaRPr lang="en-GB" i="1" dirty="0"/>
          </a:p>
        </p:txBody>
      </p:sp>
    </p:spTree>
    <p:extLst>
      <p:ext uri="{BB962C8B-B14F-4D97-AF65-F5344CB8AC3E}">
        <p14:creationId xmlns:p14="http://schemas.microsoft.com/office/powerpoint/2010/main" val="265509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4069976" y="2094617"/>
            <a:ext cx="6994415" cy="369332"/>
          </a:xfrm>
          <a:prstGeom prst="rect">
            <a:avLst/>
          </a:prstGeom>
          <a:noFill/>
        </p:spPr>
        <p:txBody>
          <a:bodyPr wrap="square" rtlCol="0">
            <a:spAutoFit/>
          </a:bodyPr>
          <a:lstStyle/>
          <a:p>
            <a:r>
              <a:rPr lang="en-US" b="1" dirty="0"/>
              <a:t>If a child has been abused or mistreated, how to react?</a:t>
            </a:r>
            <a:endParaRPr lang="en-GB" i="1" dirty="0"/>
          </a:p>
        </p:txBody>
      </p:sp>
      <p:pic>
        <p:nvPicPr>
          <p:cNvPr id="2" name="Image 1"/>
          <p:cNvPicPr>
            <a:picLocks noChangeAspect="1"/>
          </p:cNvPicPr>
          <p:nvPr/>
        </p:nvPicPr>
        <p:blipFill>
          <a:blip r:embed="rId4"/>
          <a:stretch>
            <a:fillRect/>
          </a:stretch>
        </p:blipFill>
        <p:spPr>
          <a:xfrm>
            <a:off x="9576711" y="3056181"/>
            <a:ext cx="2238375" cy="2724150"/>
          </a:xfrm>
          <a:prstGeom prst="rect">
            <a:avLst/>
          </a:prstGeom>
        </p:spPr>
      </p:pic>
      <p:pic>
        <p:nvPicPr>
          <p:cNvPr id="12" name="Image 11"/>
          <p:cNvPicPr>
            <a:picLocks noChangeAspect="1"/>
          </p:cNvPicPr>
          <p:nvPr/>
        </p:nvPicPr>
        <p:blipFill>
          <a:blip r:embed="rId5"/>
          <a:stretch>
            <a:fillRect/>
          </a:stretch>
        </p:blipFill>
        <p:spPr>
          <a:xfrm>
            <a:off x="4935554" y="2658380"/>
            <a:ext cx="3266757" cy="1921622"/>
          </a:xfrm>
          <a:prstGeom prst="rect">
            <a:avLst/>
          </a:prstGeom>
        </p:spPr>
      </p:pic>
    </p:spTree>
    <p:extLst>
      <p:ext uri="{BB962C8B-B14F-4D97-AF65-F5344CB8AC3E}">
        <p14:creationId xmlns:p14="http://schemas.microsoft.com/office/powerpoint/2010/main" val="2368306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9" y="1317719"/>
            <a:ext cx="6096000" cy="923330"/>
          </a:xfrm>
          <a:prstGeom prst="rect">
            <a:avLst/>
          </a:prstGeom>
        </p:spPr>
        <p:txBody>
          <a:bodyPr>
            <a:spAutoFit/>
          </a:bodyPr>
          <a:lstStyle/>
          <a:p>
            <a:r>
              <a:rPr lang="fr-BE" b="1" u="sng" dirty="0"/>
              <a:t>4.5. </a:t>
            </a:r>
            <a:r>
              <a:rPr lang="en-GB" b="1" u="sng" dirty="0"/>
              <a:t>How to overcome negative behaviour </a:t>
            </a:r>
            <a:endParaRPr lang="fr-BE" b="1" u="sng" dirty="0"/>
          </a:p>
          <a:p>
            <a:endParaRPr lang="fr-BE" b="1" u="sng" dirty="0"/>
          </a:p>
          <a:p>
            <a:endParaRPr lang="fr-BE" b="1" u="sng" dirty="0"/>
          </a:p>
        </p:txBody>
      </p:sp>
      <p:sp>
        <p:nvSpPr>
          <p:cNvPr id="17" name="ZoneTexte 16"/>
          <p:cNvSpPr txBox="1"/>
          <p:nvPr/>
        </p:nvSpPr>
        <p:spPr>
          <a:xfrm>
            <a:off x="3375498" y="2190854"/>
            <a:ext cx="6994415" cy="2031325"/>
          </a:xfrm>
          <a:prstGeom prst="rect">
            <a:avLst/>
          </a:prstGeom>
          <a:noFill/>
        </p:spPr>
        <p:txBody>
          <a:bodyPr wrap="square" rtlCol="0">
            <a:spAutoFit/>
          </a:bodyPr>
          <a:lstStyle/>
          <a:p>
            <a:r>
              <a:rPr lang="en-US" b="1" dirty="0"/>
              <a:t>If a child has been abused or mistreated: </a:t>
            </a:r>
            <a:endParaRPr lang="fr-BE" b="1" dirty="0"/>
          </a:p>
          <a:p>
            <a:pPr lvl="0"/>
            <a:r>
              <a:rPr lang="en-US" dirty="0"/>
              <a:t>• take the child seriously, acknowledge their pain, give them space to tell his story; </a:t>
            </a:r>
            <a:endParaRPr lang="fr-BE" dirty="0"/>
          </a:p>
          <a:p>
            <a:pPr lvl="0"/>
            <a:r>
              <a:rPr lang="fr-BE" dirty="0"/>
              <a:t>• support the </a:t>
            </a:r>
            <a:r>
              <a:rPr lang="fr-BE" dirty="0" err="1"/>
              <a:t>child</a:t>
            </a:r>
            <a:r>
              <a:rPr lang="fr-BE" dirty="0"/>
              <a:t>; </a:t>
            </a:r>
          </a:p>
          <a:p>
            <a:pPr lvl="0"/>
            <a:r>
              <a:rPr lang="fr-BE" dirty="0"/>
              <a:t>• respect the </a:t>
            </a:r>
            <a:r>
              <a:rPr lang="fr-BE" dirty="0" err="1"/>
              <a:t>child’s</a:t>
            </a:r>
            <a:r>
              <a:rPr lang="fr-BE" dirty="0"/>
              <a:t> </a:t>
            </a:r>
            <a:r>
              <a:rPr lang="fr-BE" dirty="0" err="1"/>
              <a:t>boundaries</a:t>
            </a:r>
            <a:r>
              <a:rPr lang="fr-BE" dirty="0"/>
              <a:t>; and </a:t>
            </a:r>
          </a:p>
          <a:p>
            <a:pPr lvl="0"/>
            <a:r>
              <a:rPr lang="en-US" dirty="0"/>
              <a:t>• be aware of strongly ‘</a:t>
            </a:r>
            <a:r>
              <a:rPr lang="en-US" i="1" dirty="0"/>
              <a:t>misplaced</a:t>
            </a:r>
            <a:r>
              <a:rPr lang="en-US" dirty="0"/>
              <a:t>’ loyalty to certain people. </a:t>
            </a:r>
            <a:endParaRPr lang="fr-BE" dirty="0"/>
          </a:p>
          <a:p>
            <a:endParaRPr lang="en-GB" i="1" dirty="0"/>
          </a:p>
        </p:txBody>
      </p:sp>
      <p:pic>
        <p:nvPicPr>
          <p:cNvPr id="2" name="Image 1"/>
          <p:cNvPicPr>
            <a:picLocks noChangeAspect="1"/>
          </p:cNvPicPr>
          <p:nvPr/>
        </p:nvPicPr>
        <p:blipFill>
          <a:blip r:embed="rId4"/>
          <a:stretch>
            <a:fillRect/>
          </a:stretch>
        </p:blipFill>
        <p:spPr>
          <a:xfrm>
            <a:off x="9576711" y="3056181"/>
            <a:ext cx="2238375" cy="2724150"/>
          </a:xfrm>
          <a:prstGeom prst="rect">
            <a:avLst/>
          </a:prstGeom>
        </p:spPr>
      </p:pic>
    </p:spTree>
    <p:extLst>
      <p:ext uri="{BB962C8B-B14F-4D97-AF65-F5344CB8AC3E}">
        <p14:creationId xmlns:p14="http://schemas.microsoft.com/office/powerpoint/2010/main" val="3921980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r>
              <a:rPr lang="fr-BE" b="1" u="sng" dirty="0"/>
              <a:t>4.6. </a:t>
            </a:r>
            <a:r>
              <a:rPr lang="en-GB" b="1" u="sng" dirty="0"/>
              <a:t>Tools</a:t>
            </a:r>
            <a:endParaRPr lang="fr-BE" b="1" u="sng" dirty="0"/>
          </a:p>
          <a:p>
            <a:endParaRPr lang="fr-BE" b="1" u="sng" dirty="0"/>
          </a:p>
          <a:p>
            <a:endParaRPr lang="fr-BE" b="1" u="sng" dirty="0"/>
          </a:p>
        </p:txBody>
      </p:sp>
      <p:sp>
        <p:nvSpPr>
          <p:cNvPr id="17" name="ZoneTexte 16"/>
          <p:cNvSpPr txBox="1"/>
          <p:nvPr/>
        </p:nvSpPr>
        <p:spPr>
          <a:xfrm>
            <a:off x="5950085" y="2190854"/>
            <a:ext cx="4419828" cy="923330"/>
          </a:xfrm>
          <a:prstGeom prst="rect">
            <a:avLst/>
          </a:prstGeom>
          <a:noFill/>
        </p:spPr>
        <p:txBody>
          <a:bodyPr wrap="square" rtlCol="0">
            <a:spAutoFit/>
          </a:bodyPr>
          <a:lstStyle/>
          <a:p>
            <a:r>
              <a:rPr lang="fr-BE" i="1" dirty="0"/>
              <a:t>Child-</a:t>
            </a:r>
            <a:r>
              <a:rPr lang="fr-BE" i="1" dirty="0" err="1"/>
              <a:t>friendly</a:t>
            </a:r>
            <a:r>
              <a:rPr lang="fr-BE" i="1" dirty="0"/>
              <a:t> </a:t>
            </a:r>
            <a:r>
              <a:rPr lang="fr-BE" i="1" dirty="0" err="1"/>
              <a:t>material</a:t>
            </a:r>
            <a:endParaRPr lang="fr-BE" i="1" dirty="0"/>
          </a:p>
          <a:p>
            <a:r>
              <a:rPr lang="fr-BE" i="1" dirty="0"/>
              <a:t>Activity-</a:t>
            </a:r>
            <a:r>
              <a:rPr lang="fr-BE" i="1" dirty="0" err="1"/>
              <a:t>based</a:t>
            </a:r>
            <a:r>
              <a:rPr lang="fr-BE" i="1" dirty="0"/>
              <a:t> communication</a:t>
            </a:r>
          </a:p>
          <a:p>
            <a:endParaRPr lang="en-GB" i="1" dirty="0"/>
          </a:p>
        </p:txBody>
      </p:sp>
    </p:spTree>
    <p:extLst>
      <p:ext uri="{BB962C8B-B14F-4D97-AF65-F5344CB8AC3E}">
        <p14:creationId xmlns:p14="http://schemas.microsoft.com/office/powerpoint/2010/main" val="239644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1815882"/>
          </a:xfrm>
          <a:prstGeom prst="rect">
            <a:avLst/>
          </a:prstGeom>
          <a:noFill/>
        </p:spPr>
        <p:txBody>
          <a:bodyPr wrap="square" rtlCol="0">
            <a:spAutoFit/>
          </a:bodyPr>
          <a:lstStyle/>
          <a:p>
            <a:r>
              <a:rPr lang="en-GB" sz="2800" dirty="0"/>
              <a:t>4. Reaching an effective communication with the child – techniques and tools</a:t>
            </a:r>
            <a:endParaRPr lang="fr-BE" sz="2800" dirty="0"/>
          </a:p>
          <a:p>
            <a:pPr lvl="0"/>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4. Effective communication – techniques and tools</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r>
              <a:rPr lang="fr-BE" b="1" u="sng" dirty="0"/>
              <a:t>4.7. </a:t>
            </a:r>
            <a:r>
              <a:rPr lang="en-GB" b="1" u="sng" dirty="0"/>
              <a:t>Child friendly information to children in conflict with the law</a:t>
            </a:r>
            <a:endParaRPr lang="fr-BE" b="1" u="sng" dirty="0"/>
          </a:p>
          <a:p>
            <a:endParaRPr lang="fr-BE" b="1" u="sng" dirty="0"/>
          </a:p>
          <a:p>
            <a:endParaRPr lang="fr-BE" b="1" u="sng" dirty="0"/>
          </a:p>
        </p:txBody>
      </p:sp>
      <p:sp>
        <p:nvSpPr>
          <p:cNvPr id="17" name="ZoneTexte 16"/>
          <p:cNvSpPr txBox="1"/>
          <p:nvPr/>
        </p:nvSpPr>
        <p:spPr>
          <a:xfrm>
            <a:off x="5950085" y="2190854"/>
            <a:ext cx="4419828" cy="923330"/>
          </a:xfrm>
          <a:prstGeom prst="rect">
            <a:avLst/>
          </a:prstGeom>
          <a:noFill/>
        </p:spPr>
        <p:txBody>
          <a:bodyPr wrap="square" rtlCol="0">
            <a:spAutoFit/>
          </a:bodyPr>
          <a:lstStyle/>
          <a:p>
            <a:pPr marL="285750" indent="-285750">
              <a:buFont typeface="Arial" panose="020B0604020202020204" pitchFamily="34" charset="0"/>
              <a:buChar char="•"/>
            </a:pPr>
            <a:r>
              <a:rPr lang="fr-BE" i="1" dirty="0"/>
              <a:t>In a </a:t>
            </a:r>
            <a:r>
              <a:rPr lang="fr-BE" i="1" dirty="0" err="1"/>
              <a:t>manner</a:t>
            </a:r>
            <a:r>
              <a:rPr lang="fr-BE" i="1" dirty="0"/>
              <a:t> </a:t>
            </a:r>
            <a:r>
              <a:rPr lang="fr-BE" i="1" dirty="0" err="1"/>
              <a:t>adapted</a:t>
            </a:r>
            <a:r>
              <a:rPr lang="fr-BE" i="1" dirty="0"/>
              <a:t> to </a:t>
            </a:r>
            <a:r>
              <a:rPr lang="fr-BE" i="1" dirty="0" err="1"/>
              <a:t>each</a:t>
            </a:r>
            <a:r>
              <a:rPr lang="fr-BE" i="1" dirty="0"/>
              <a:t> </a:t>
            </a:r>
            <a:r>
              <a:rPr lang="fr-BE" i="1" dirty="0" err="1"/>
              <a:t>child</a:t>
            </a:r>
            <a:endParaRPr lang="fr-BE" i="1" dirty="0"/>
          </a:p>
          <a:p>
            <a:pPr marL="285750" indent="-285750">
              <a:buFont typeface="Arial" panose="020B0604020202020204" pitchFamily="34" charset="0"/>
              <a:buChar char="•"/>
            </a:pPr>
            <a:r>
              <a:rPr lang="fr-BE" i="1" dirty="0" err="1"/>
              <a:t>Clear</a:t>
            </a:r>
            <a:r>
              <a:rPr lang="fr-BE" i="1" dirty="0"/>
              <a:t>, situation </a:t>
            </a:r>
            <a:r>
              <a:rPr lang="fr-BE" i="1" dirty="0" err="1"/>
              <a:t>appropriate</a:t>
            </a:r>
            <a:r>
              <a:rPr lang="fr-BE" i="1" dirty="0"/>
              <a:t> and </a:t>
            </a:r>
            <a:r>
              <a:rPr lang="fr-BE" i="1" dirty="0" err="1"/>
              <a:t>complete</a:t>
            </a:r>
            <a:endParaRPr lang="fr-BE" i="1" dirty="0"/>
          </a:p>
          <a:p>
            <a:pPr marL="285750" indent="-285750">
              <a:buFont typeface="Arial" panose="020B0604020202020204" pitchFamily="34" charset="0"/>
              <a:buChar char="•"/>
            </a:pPr>
            <a:r>
              <a:rPr lang="fr-BE" i="1" dirty="0"/>
              <a:t>Not </a:t>
            </a:r>
            <a:r>
              <a:rPr lang="fr-BE" i="1" dirty="0" err="1"/>
              <a:t>overwhelm</a:t>
            </a:r>
            <a:r>
              <a:rPr lang="fr-BE" i="1" dirty="0"/>
              <a:t> the </a:t>
            </a:r>
            <a:r>
              <a:rPr lang="fr-BE" i="1" dirty="0" err="1"/>
              <a:t>child</a:t>
            </a:r>
            <a:endParaRPr lang="en-GB" i="1" dirty="0"/>
          </a:p>
        </p:txBody>
      </p:sp>
      <p:sp>
        <p:nvSpPr>
          <p:cNvPr id="2" name="Rectangle 1"/>
          <p:cNvSpPr/>
          <p:nvPr/>
        </p:nvSpPr>
        <p:spPr>
          <a:xfrm>
            <a:off x="4069976" y="3456156"/>
            <a:ext cx="4954883" cy="369332"/>
          </a:xfrm>
          <a:prstGeom prst="rect">
            <a:avLst/>
          </a:prstGeom>
        </p:spPr>
        <p:txBody>
          <a:bodyPr wrap="none">
            <a:spAutoFit/>
          </a:bodyPr>
          <a:lstStyle/>
          <a:p>
            <a:pPr lvl="1"/>
            <a:r>
              <a:rPr lang="en-GB" b="1" u="sng" dirty="0"/>
              <a:t>4.8. Using adapted means of communication </a:t>
            </a:r>
            <a:endParaRPr lang="fr-BE" b="1" u="sng" dirty="0"/>
          </a:p>
        </p:txBody>
      </p:sp>
      <p:pic>
        <p:nvPicPr>
          <p:cNvPr id="8" name="Image 7"/>
          <p:cNvPicPr>
            <a:picLocks noChangeAspect="1"/>
          </p:cNvPicPr>
          <p:nvPr/>
        </p:nvPicPr>
        <p:blipFill>
          <a:blip r:embed="rId4"/>
          <a:stretch>
            <a:fillRect/>
          </a:stretch>
        </p:blipFill>
        <p:spPr>
          <a:xfrm>
            <a:off x="5398225" y="3825488"/>
            <a:ext cx="2298383" cy="2046862"/>
          </a:xfrm>
          <a:prstGeom prst="rect">
            <a:avLst/>
          </a:prstGeom>
        </p:spPr>
      </p:pic>
    </p:spTree>
    <p:extLst>
      <p:ext uri="{BB962C8B-B14F-4D97-AF65-F5344CB8AC3E}">
        <p14:creationId xmlns:p14="http://schemas.microsoft.com/office/powerpoint/2010/main" val="3145401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954107"/>
          </a:xfrm>
          <a:prstGeom prst="rect">
            <a:avLst/>
          </a:prstGeom>
          <a:noFill/>
        </p:spPr>
        <p:txBody>
          <a:bodyPr wrap="square" rtlCol="0">
            <a:spAutoFit/>
          </a:bodyPr>
          <a:lstStyle/>
          <a:p>
            <a:r>
              <a:rPr lang="en-GB" sz="2800" dirty="0"/>
              <a:t>5. Adapting to specific situations </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5. Adapting to specific situations </a:t>
            </a:r>
          </a:p>
          <a:p>
            <a:r>
              <a:rPr lang="en-GB" b="1" dirty="0">
                <a:solidFill>
                  <a:schemeClr val="bg1"/>
                </a:solidFill>
              </a:rPr>
              <a:t> </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pPr lvl="1"/>
            <a:r>
              <a:rPr lang="en-GB" b="1" u="sng" dirty="0"/>
              <a:t>5.1. Cultural bias </a:t>
            </a:r>
            <a:endParaRPr lang="fr-BE" b="1" u="sng" dirty="0"/>
          </a:p>
          <a:p>
            <a:endParaRPr lang="fr-BE" b="1" u="sng" dirty="0"/>
          </a:p>
          <a:p>
            <a:endParaRPr lang="fr-BE" b="1" u="sng" dirty="0"/>
          </a:p>
        </p:txBody>
      </p:sp>
      <p:sp>
        <p:nvSpPr>
          <p:cNvPr id="4" name="Rectangle 3"/>
          <p:cNvSpPr/>
          <p:nvPr/>
        </p:nvSpPr>
        <p:spPr>
          <a:xfrm>
            <a:off x="3655168" y="2598872"/>
            <a:ext cx="7429500" cy="1477328"/>
          </a:xfrm>
          <a:prstGeom prst="rect">
            <a:avLst/>
          </a:prstGeom>
        </p:spPr>
        <p:txBody>
          <a:bodyPr wrap="square">
            <a:spAutoFit/>
          </a:bodyPr>
          <a:lstStyle/>
          <a:p>
            <a:r>
              <a:rPr lang="en-US" i="1" dirty="0"/>
              <a:t>“To communicate in a culturally sensitive way, </a:t>
            </a:r>
            <a:r>
              <a:rPr lang="en-US" i="1" dirty="0" err="1"/>
              <a:t>familiarise</a:t>
            </a:r>
            <a:r>
              <a:rPr lang="en-US" i="1" dirty="0"/>
              <a:t> yourself with the child’s culture of origin to build a relationship of trust and enhance the trust placed in the information by the child. Cultural insensitivity may </a:t>
            </a:r>
            <a:r>
              <a:rPr lang="en-US" i="1" dirty="0" err="1"/>
              <a:t>stigmatise</a:t>
            </a:r>
            <a:r>
              <a:rPr lang="en-US" i="1" dirty="0"/>
              <a:t> the child and make them more vulnerable to </a:t>
            </a:r>
            <a:r>
              <a:rPr lang="en-US" i="1" dirty="0" err="1"/>
              <a:t>victimisation</a:t>
            </a:r>
            <a:r>
              <a:rPr lang="en-US" i="1" dirty="0"/>
              <a:t>, especially when communicating about sensitive subjects such as sexual exploitation or abuse.”</a:t>
            </a:r>
            <a:endParaRPr lang="en-GB" i="1" dirty="0"/>
          </a:p>
        </p:txBody>
      </p:sp>
    </p:spTree>
    <p:extLst>
      <p:ext uri="{BB962C8B-B14F-4D97-AF65-F5344CB8AC3E}">
        <p14:creationId xmlns:p14="http://schemas.microsoft.com/office/powerpoint/2010/main" val="283676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954107"/>
          </a:xfrm>
          <a:prstGeom prst="rect">
            <a:avLst/>
          </a:prstGeom>
          <a:noFill/>
        </p:spPr>
        <p:txBody>
          <a:bodyPr wrap="square" rtlCol="0">
            <a:spAutoFit/>
          </a:bodyPr>
          <a:lstStyle/>
          <a:p>
            <a:r>
              <a:rPr lang="en-GB" sz="2800" dirty="0"/>
              <a:t>5. Adapting to specific situations </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5. Adapting to specific situations </a:t>
            </a:r>
          </a:p>
          <a:p>
            <a:r>
              <a:rPr lang="en-GB" b="1" dirty="0">
                <a:solidFill>
                  <a:schemeClr val="bg1"/>
                </a:solidFill>
              </a:rPr>
              <a:t> </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pPr lvl="1"/>
            <a:r>
              <a:rPr lang="en-GB" b="1" u="sng" dirty="0"/>
              <a:t>5.2. Specific vulnerabilities and resilience </a:t>
            </a:r>
            <a:endParaRPr lang="fr-BE" b="1" u="sng" dirty="0"/>
          </a:p>
          <a:p>
            <a:endParaRPr lang="fr-BE" b="1" u="sng" dirty="0"/>
          </a:p>
          <a:p>
            <a:endParaRPr lang="fr-BE" b="1" u="sng" dirty="0"/>
          </a:p>
        </p:txBody>
      </p:sp>
      <p:sp>
        <p:nvSpPr>
          <p:cNvPr id="4" name="Rectangle 3"/>
          <p:cNvSpPr/>
          <p:nvPr/>
        </p:nvSpPr>
        <p:spPr>
          <a:xfrm>
            <a:off x="3655168" y="2598872"/>
            <a:ext cx="4098182" cy="1754326"/>
          </a:xfrm>
          <a:prstGeom prst="rect">
            <a:avLst/>
          </a:prstGeom>
        </p:spPr>
        <p:txBody>
          <a:bodyPr wrap="square">
            <a:spAutoFit/>
          </a:bodyPr>
          <a:lstStyle/>
          <a:p>
            <a:pPr marL="285750" indent="-285750">
              <a:buFont typeface="Wingdings" panose="05000000000000000000" pitchFamily="2" charset="2"/>
              <a:buChar char="Ø"/>
            </a:pPr>
            <a:r>
              <a:rPr lang="en-US" i="1" dirty="0"/>
              <a:t>Adapt your communication to the child’s </a:t>
            </a:r>
            <a:r>
              <a:rPr lang="en-US" i="1" u="sng" dirty="0"/>
              <a:t>vulnerability and resilience</a:t>
            </a:r>
          </a:p>
          <a:p>
            <a:pPr marL="285750" indent="-285750">
              <a:buFont typeface="Wingdings" panose="05000000000000000000" pitchFamily="2" charset="2"/>
              <a:buChar char="Ø"/>
            </a:pPr>
            <a:endParaRPr lang="en-US" i="1" u="sng" dirty="0"/>
          </a:p>
          <a:p>
            <a:pPr marL="285750" indent="-285750">
              <a:buFont typeface="Wingdings" panose="05000000000000000000" pitchFamily="2" charset="2"/>
              <a:buChar char="Ø"/>
            </a:pPr>
            <a:r>
              <a:rPr lang="en-GB" i="1" dirty="0"/>
              <a:t>Indirect questions and neutral vocabulary to ask a child about their vulnerabilities </a:t>
            </a:r>
            <a:endParaRPr lang="en-GB" i="1" u="sng" dirty="0"/>
          </a:p>
        </p:txBody>
      </p:sp>
      <p:pic>
        <p:nvPicPr>
          <p:cNvPr id="8" name="Image 7"/>
          <p:cNvPicPr>
            <a:picLocks noChangeAspect="1"/>
          </p:cNvPicPr>
          <p:nvPr/>
        </p:nvPicPr>
        <p:blipFill>
          <a:blip r:embed="rId4"/>
          <a:stretch>
            <a:fillRect/>
          </a:stretch>
        </p:blipFill>
        <p:spPr>
          <a:xfrm>
            <a:off x="8987965" y="2443580"/>
            <a:ext cx="2315968" cy="3026297"/>
          </a:xfrm>
          <a:prstGeom prst="rect">
            <a:avLst/>
          </a:prstGeom>
        </p:spPr>
      </p:pic>
    </p:spTree>
    <p:extLst>
      <p:ext uri="{BB962C8B-B14F-4D97-AF65-F5344CB8AC3E}">
        <p14:creationId xmlns:p14="http://schemas.microsoft.com/office/powerpoint/2010/main" val="3289610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4" name="ZoneTexte 13">
            <a:extLst>
              <a:ext uri="{FF2B5EF4-FFF2-40B4-BE49-F238E27FC236}">
                <a16:creationId xmlns="" xmlns:a16="http://schemas.microsoft.com/office/drawing/2014/main" id="{31378776-A142-408E-9964-67E8A49530E5}"/>
              </a:ext>
            </a:extLst>
          </p:cNvPr>
          <p:cNvSpPr txBox="1"/>
          <p:nvPr/>
        </p:nvSpPr>
        <p:spPr>
          <a:xfrm>
            <a:off x="4662791" y="161081"/>
            <a:ext cx="7529209" cy="954107"/>
          </a:xfrm>
          <a:prstGeom prst="rect">
            <a:avLst/>
          </a:prstGeom>
          <a:noFill/>
        </p:spPr>
        <p:txBody>
          <a:bodyPr wrap="square" rtlCol="0">
            <a:spAutoFit/>
          </a:bodyPr>
          <a:lstStyle/>
          <a:p>
            <a:r>
              <a:rPr lang="en-GB" sz="2800" dirty="0"/>
              <a:t>5. Adapting to specific situations </a:t>
            </a:r>
            <a:endParaRPr lang="fr-BE" sz="2800" dirty="0"/>
          </a:p>
          <a:p>
            <a:pPr algn="ctr"/>
            <a:endParaRPr lang="en-GB" sz="2800" dirty="0"/>
          </a:p>
        </p:txBody>
      </p:sp>
      <p:sp>
        <p:nvSpPr>
          <p:cNvPr id="11" name="Sous-titre 2">
            <a:extLst>
              <a:ext uri="{FF2B5EF4-FFF2-40B4-BE49-F238E27FC236}">
                <a16:creationId xmlns="" xmlns:a16="http://schemas.microsoft.com/office/drawing/2014/main" id="{5759FC79-A880-4F68-9DAF-8208F35749D7}"/>
              </a:ext>
            </a:extLst>
          </p:cNvPr>
          <p:cNvSpPr txBox="1">
            <a:spLocks/>
          </p:cNvSpPr>
          <p:nvPr/>
        </p:nvSpPr>
        <p:spPr>
          <a:xfrm>
            <a:off x="257578" y="176192"/>
            <a:ext cx="38123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solidFill>
                  <a:schemeClr val="bg1"/>
                </a:solidFill>
              </a:rPr>
              <a:t>Part 2 - </a:t>
            </a:r>
            <a:r>
              <a:rPr lang="en-GB" sz="2000" b="1" dirty="0">
                <a:solidFill>
                  <a:schemeClr val="bg1"/>
                </a:solidFill>
              </a:rPr>
              <a:t>Theoretical presentation</a:t>
            </a:r>
            <a:endParaRPr lang="fr-BE" sz="2000" b="1" dirty="0">
              <a:solidFill>
                <a:schemeClr val="bg1"/>
              </a:solidFill>
            </a:endParaRPr>
          </a:p>
          <a:p>
            <a:pPr algn="l"/>
            <a:endParaRPr lang="fr-BE" sz="2000" dirty="0">
              <a:solidFill>
                <a:schemeClr val="bg1"/>
              </a:solidFill>
            </a:endParaRPr>
          </a:p>
        </p:txBody>
      </p:sp>
      <p:sp>
        <p:nvSpPr>
          <p:cNvPr id="15" name="ZoneTexte 14"/>
          <p:cNvSpPr txBox="1"/>
          <p:nvPr/>
        </p:nvSpPr>
        <p:spPr>
          <a:xfrm>
            <a:off x="541176" y="513782"/>
            <a:ext cx="2610358" cy="923330"/>
          </a:xfrm>
          <a:prstGeom prst="rect">
            <a:avLst/>
          </a:prstGeom>
          <a:noFill/>
        </p:spPr>
        <p:txBody>
          <a:bodyPr wrap="square" rtlCol="0">
            <a:spAutoFit/>
          </a:bodyPr>
          <a:lstStyle/>
          <a:p>
            <a:r>
              <a:rPr lang="en-GB" b="1" dirty="0">
                <a:solidFill>
                  <a:schemeClr val="bg1"/>
                </a:solidFill>
              </a:rPr>
              <a:t>5. Adapting to specific situations </a:t>
            </a:r>
          </a:p>
          <a:p>
            <a:r>
              <a:rPr lang="en-GB" b="1" dirty="0">
                <a:solidFill>
                  <a:schemeClr val="bg1"/>
                </a:solidFill>
              </a:rPr>
              <a:t> </a:t>
            </a:r>
          </a:p>
        </p:txBody>
      </p:sp>
      <p:sp>
        <p:nvSpPr>
          <p:cNvPr id="3" name="Rectangle 2"/>
          <p:cNvSpPr/>
          <p:nvPr/>
        </p:nvSpPr>
        <p:spPr>
          <a:xfrm>
            <a:off x="472112" y="4580002"/>
            <a:ext cx="8399764" cy="1200329"/>
          </a:xfrm>
          <a:prstGeom prst="rect">
            <a:avLst/>
          </a:prstGeom>
        </p:spPr>
        <p:txBody>
          <a:bodyPr wrap="square">
            <a:spAutoFit/>
          </a:bodyPr>
          <a:lstStyle/>
          <a:p>
            <a:endParaRPr lang="en-GB" i="1" dirty="0"/>
          </a:p>
          <a:p>
            <a:endParaRPr lang="en-GB" i="1" dirty="0"/>
          </a:p>
          <a:p>
            <a:endParaRPr lang="en-GB" i="1" dirty="0"/>
          </a:p>
          <a:p>
            <a:endParaRPr lang="fr-BE" i="1" dirty="0"/>
          </a:p>
        </p:txBody>
      </p:sp>
      <p:sp>
        <p:nvSpPr>
          <p:cNvPr id="5" name="Rectangle 4"/>
          <p:cNvSpPr/>
          <p:nvPr/>
        </p:nvSpPr>
        <p:spPr>
          <a:xfrm>
            <a:off x="4599898" y="1317719"/>
            <a:ext cx="6837135" cy="923330"/>
          </a:xfrm>
          <a:prstGeom prst="rect">
            <a:avLst/>
          </a:prstGeom>
        </p:spPr>
        <p:txBody>
          <a:bodyPr wrap="square">
            <a:spAutoFit/>
          </a:bodyPr>
          <a:lstStyle/>
          <a:p>
            <a:pPr lvl="1"/>
            <a:r>
              <a:rPr lang="fr-BE" b="1" u="sng" dirty="0"/>
              <a:t>5.3. </a:t>
            </a:r>
            <a:r>
              <a:rPr lang="fr-BE" b="1" u="sng" dirty="0" err="1"/>
              <a:t>Language</a:t>
            </a:r>
            <a:r>
              <a:rPr lang="fr-BE" b="1" u="sng" dirty="0"/>
              <a:t> and </a:t>
            </a:r>
            <a:r>
              <a:rPr lang="fr-BE" b="1" u="sng" dirty="0" err="1"/>
              <a:t>interpreter</a:t>
            </a:r>
            <a:r>
              <a:rPr lang="fr-BE" b="1" u="sng" dirty="0"/>
              <a:t>  </a:t>
            </a:r>
          </a:p>
          <a:p>
            <a:endParaRPr lang="fr-BE" b="1" u="sng" dirty="0"/>
          </a:p>
          <a:p>
            <a:endParaRPr lang="fr-BE" b="1" u="sng" dirty="0"/>
          </a:p>
        </p:txBody>
      </p:sp>
      <p:sp>
        <p:nvSpPr>
          <p:cNvPr id="4" name="Rectangle 3"/>
          <p:cNvSpPr/>
          <p:nvPr/>
        </p:nvSpPr>
        <p:spPr>
          <a:xfrm>
            <a:off x="3655168" y="2598872"/>
            <a:ext cx="4098182" cy="3139321"/>
          </a:xfrm>
          <a:prstGeom prst="rect">
            <a:avLst/>
          </a:prstGeom>
        </p:spPr>
        <p:txBody>
          <a:bodyPr wrap="square">
            <a:spAutoFit/>
          </a:bodyPr>
          <a:lstStyle/>
          <a:p>
            <a:pPr marL="285750" indent="-285750">
              <a:buFont typeface="Wingdings" panose="05000000000000000000" pitchFamily="2" charset="2"/>
              <a:buChar char="Ø"/>
            </a:pPr>
            <a:r>
              <a:rPr lang="fr-BE" i="1" dirty="0"/>
              <a:t>All meetings</a:t>
            </a:r>
          </a:p>
          <a:p>
            <a:pPr marL="285750" indent="-285750">
              <a:buFont typeface="Wingdings" panose="05000000000000000000" pitchFamily="2" charset="2"/>
              <a:buChar char="Ø"/>
            </a:pPr>
            <a:r>
              <a:rPr lang="fr-BE" i="1" dirty="0" err="1"/>
              <a:t>Necessary</a:t>
            </a:r>
            <a:r>
              <a:rPr lang="fr-BE" i="1" dirty="0"/>
              <a:t> qualifications</a:t>
            </a:r>
          </a:p>
          <a:p>
            <a:pPr marL="285750" indent="-285750">
              <a:buFont typeface="Wingdings" panose="05000000000000000000" pitchFamily="2" charset="2"/>
              <a:buChar char="Ø"/>
            </a:pPr>
            <a:r>
              <a:rPr lang="fr-BE" i="1" dirty="0" err="1"/>
              <a:t>adding</a:t>
            </a:r>
            <a:r>
              <a:rPr lang="fr-BE" i="1" dirty="0"/>
              <a:t> no </a:t>
            </a:r>
            <a:r>
              <a:rPr lang="fr-BE" i="1" dirty="0" err="1"/>
              <a:t>unnecessary</a:t>
            </a:r>
            <a:r>
              <a:rPr lang="fr-BE" i="1" dirty="0"/>
              <a:t> </a:t>
            </a:r>
            <a:r>
              <a:rPr lang="fr-BE" i="1" dirty="0" err="1"/>
              <a:t>interpretations</a:t>
            </a:r>
            <a:endParaRPr lang="fr-BE" i="1" dirty="0"/>
          </a:p>
          <a:p>
            <a:pPr marL="285750" indent="-285750">
              <a:buFont typeface="Wingdings" panose="05000000000000000000" pitchFamily="2" charset="2"/>
              <a:buChar char="Ø"/>
            </a:pPr>
            <a:r>
              <a:rPr lang="en-US" i="1" dirty="0"/>
              <a:t>does not change the child’s words </a:t>
            </a:r>
            <a:r>
              <a:rPr lang="fr-BE" i="1" dirty="0"/>
              <a:t> </a:t>
            </a:r>
          </a:p>
          <a:p>
            <a:pPr marL="285750" indent="-285750">
              <a:buFont typeface="Wingdings" panose="05000000000000000000" pitchFamily="2" charset="2"/>
              <a:buChar char="Ø"/>
            </a:pPr>
            <a:r>
              <a:rPr lang="fr-BE" i="1" dirty="0" err="1"/>
              <a:t>does</a:t>
            </a:r>
            <a:r>
              <a:rPr lang="fr-BE" i="1" dirty="0"/>
              <a:t> not </a:t>
            </a:r>
            <a:r>
              <a:rPr lang="fr-BE" i="1" dirty="0" err="1"/>
              <a:t>take</a:t>
            </a:r>
            <a:r>
              <a:rPr lang="fr-BE" i="1" dirty="0"/>
              <a:t> initiative </a:t>
            </a:r>
          </a:p>
          <a:p>
            <a:pPr marL="285750" indent="-285750">
              <a:buFont typeface="Wingdings" panose="05000000000000000000" pitchFamily="2" charset="2"/>
              <a:buChar char="Ø"/>
            </a:pPr>
            <a:r>
              <a:rPr lang="en-US" i="1" dirty="0"/>
              <a:t>show no personal emotions such as fear or anger</a:t>
            </a:r>
          </a:p>
          <a:p>
            <a:pPr marL="285750" indent="-285750">
              <a:buFont typeface="Wingdings" panose="05000000000000000000" pitchFamily="2" charset="2"/>
              <a:buChar char="Ø"/>
            </a:pPr>
            <a:r>
              <a:rPr lang="en-US" i="1" dirty="0"/>
              <a:t>calm voice and be non-judgmental </a:t>
            </a:r>
            <a:endParaRPr lang="fr-BE" i="1" dirty="0"/>
          </a:p>
          <a:p>
            <a:pPr marL="285750" indent="-285750">
              <a:buFont typeface="Wingdings" panose="05000000000000000000" pitchFamily="2" charset="2"/>
              <a:buChar char="Ø"/>
            </a:pPr>
            <a:endParaRPr lang="fr-BE" i="1" dirty="0"/>
          </a:p>
          <a:p>
            <a:pPr marL="285750" indent="-285750">
              <a:buFont typeface="Wingdings" panose="05000000000000000000" pitchFamily="2" charset="2"/>
              <a:buChar char="Ø"/>
            </a:pPr>
            <a:endParaRPr lang="fr-BE" i="1" dirty="0"/>
          </a:p>
          <a:p>
            <a:pPr marL="285750" indent="-285750">
              <a:buFont typeface="Wingdings" panose="05000000000000000000" pitchFamily="2" charset="2"/>
              <a:buChar char="Ø"/>
            </a:pPr>
            <a:endParaRPr lang="en-GB" i="1" u="sng" dirty="0"/>
          </a:p>
        </p:txBody>
      </p:sp>
      <p:pic>
        <p:nvPicPr>
          <p:cNvPr id="10" name="Image 9"/>
          <p:cNvPicPr>
            <a:picLocks noChangeAspect="1"/>
          </p:cNvPicPr>
          <p:nvPr/>
        </p:nvPicPr>
        <p:blipFill>
          <a:blip r:embed="rId4"/>
          <a:stretch>
            <a:fillRect/>
          </a:stretch>
        </p:blipFill>
        <p:spPr>
          <a:xfrm>
            <a:off x="7753350" y="2241049"/>
            <a:ext cx="4030283" cy="2948987"/>
          </a:xfrm>
          <a:prstGeom prst="rect">
            <a:avLst/>
          </a:prstGeom>
        </p:spPr>
      </p:pic>
    </p:spTree>
    <p:extLst>
      <p:ext uri="{BB962C8B-B14F-4D97-AF65-F5344CB8AC3E}">
        <p14:creationId xmlns:p14="http://schemas.microsoft.com/office/powerpoint/2010/main" val="852481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ZoneTexte 11"/>
          <p:cNvSpPr txBox="1"/>
          <p:nvPr/>
        </p:nvSpPr>
        <p:spPr>
          <a:xfrm>
            <a:off x="4427539" y="2213346"/>
            <a:ext cx="5718410" cy="1908215"/>
          </a:xfrm>
          <a:prstGeom prst="rect">
            <a:avLst/>
          </a:prstGeom>
          <a:noFill/>
        </p:spPr>
        <p:txBody>
          <a:bodyPr wrap="square" rtlCol="0">
            <a:spAutoFit/>
          </a:bodyPr>
          <a:lstStyle/>
          <a:p>
            <a:endParaRPr lang="en-GB" dirty="0">
              <a:solidFill>
                <a:prstClr val="black"/>
              </a:solidFill>
            </a:endParaRPr>
          </a:p>
          <a:p>
            <a:pPr algn="ctr"/>
            <a:r>
              <a:rPr lang="en-GB" sz="2800" b="1" dirty="0">
                <a:solidFill>
                  <a:prstClr val="black"/>
                </a:solidFill>
              </a:rPr>
              <a:t>Thank you for your participation !</a:t>
            </a:r>
          </a:p>
          <a:p>
            <a:pPr marL="285750" indent="-285750">
              <a:buFontTx/>
              <a:buChar char="-"/>
            </a:pPr>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386858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8" name="ZoneTexte 7"/>
          <p:cNvSpPr txBox="1"/>
          <p:nvPr/>
        </p:nvSpPr>
        <p:spPr>
          <a:xfrm>
            <a:off x="4230657" y="52316"/>
            <a:ext cx="5304269" cy="6017032"/>
          </a:xfrm>
          <a:prstGeom prst="rect">
            <a:avLst/>
          </a:prstGeom>
          <a:solidFill>
            <a:schemeClr val="bg1"/>
          </a:solidFill>
        </p:spPr>
        <p:txBody>
          <a:bodyPr wrap="square" rtlCol="0">
            <a:spAutoFit/>
          </a:bodyPr>
          <a:lstStyle/>
          <a:p>
            <a:pPr algn="ctr"/>
            <a:r>
              <a:rPr lang="en-US" sz="1100" b="1" dirty="0"/>
              <a:t>Situation 1 - Meeting with Alex before his/her hearing with the judge</a:t>
            </a:r>
          </a:p>
          <a:p>
            <a:pPr algn="ctr"/>
            <a:endParaRPr lang="en-US" sz="1100" b="1" dirty="0"/>
          </a:p>
          <a:p>
            <a:pPr algn="ctr"/>
            <a:r>
              <a:rPr lang="en-US" sz="1100" b="1" dirty="0">
                <a:solidFill>
                  <a:srgbClr val="EC7F20"/>
                </a:solidFill>
              </a:rPr>
              <a:t>Summary of the situation</a:t>
            </a:r>
          </a:p>
          <a:p>
            <a:endParaRPr lang="en-US" sz="1100" dirty="0"/>
          </a:p>
          <a:p>
            <a:r>
              <a:rPr lang="en-US" sz="1100" dirty="0"/>
              <a:t>Alex is 16 years old and has to meet a judge tomorrow for violence against a classmate, Michel. Today, he/she meets his/her lawyer for the first time to prepare for this meeting.</a:t>
            </a:r>
          </a:p>
          <a:p>
            <a:r>
              <a:rPr lang="en-US" sz="1100" dirty="0"/>
              <a:t>Alex was interviewed by the police a month ago, at the time he/she was assisted by another lawyer who could not continue with his/her file and therefore passed it on to </a:t>
            </a:r>
            <a:r>
              <a:rPr lang="en-US" sz="1100" dirty="0" err="1"/>
              <a:t>Mr</a:t>
            </a:r>
            <a:r>
              <a:rPr lang="en-US" sz="1100" dirty="0"/>
              <a:t>/</a:t>
            </a:r>
            <a:r>
              <a:rPr lang="en-US" sz="1100" dirty="0" err="1"/>
              <a:t>Ms</a:t>
            </a:r>
            <a:r>
              <a:rPr lang="en-US" sz="1100" dirty="0"/>
              <a:t> Humbert who is intervening today. </a:t>
            </a:r>
          </a:p>
          <a:p>
            <a:endParaRPr lang="en-US" sz="1100" dirty="0"/>
          </a:p>
          <a:p>
            <a:r>
              <a:rPr lang="en-US" sz="1100" dirty="0"/>
              <a:t>During the police hearing, Alex confessed to having beaten up Michel around their school one evening after school. Alex explained that this fight followed insults exchanged during the day with Michel, with whom he/she had already fought in the past. This time, Michel suffered serious injuries: she/he had multiple bruises, several fractures and will have to undergo rehabilitation for about 6 months to get back on her/his feet. In the meantime, Michel has to use a wheelchair and has had to stop all sports activities. Alex clearly had the advantage in this fight and has no visible injuries.  </a:t>
            </a:r>
          </a:p>
          <a:p>
            <a:endParaRPr lang="en-US" sz="1100" dirty="0"/>
          </a:p>
          <a:p>
            <a:r>
              <a:rPr lang="en-US" sz="1100" dirty="0"/>
              <a:t>Tomorrow during the chambers hearing, the judge will decide on interim measures to be imposed on Alex, the public hearing at which a judgement will be pronounced will not take place until several months later.</a:t>
            </a:r>
          </a:p>
          <a:p>
            <a:endParaRPr lang="en-US" sz="1100" dirty="0"/>
          </a:p>
          <a:p>
            <a:pPr algn="ctr"/>
            <a:r>
              <a:rPr lang="en-US" sz="1100" b="1" dirty="0">
                <a:solidFill>
                  <a:srgbClr val="EC7F20"/>
                </a:solidFill>
              </a:rPr>
              <a:t>The scene</a:t>
            </a:r>
          </a:p>
          <a:p>
            <a:r>
              <a:rPr lang="en-US" sz="1100" dirty="0"/>
              <a:t>Today, the interview takes place at </a:t>
            </a:r>
            <a:r>
              <a:rPr lang="en-US" sz="1100" dirty="0" err="1"/>
              <a:t>Mr</a:t>
            </a:r>
            <a:r>
              <a:rPr lang="en-US" sz="1100" dirty="0"/>
              <a:t>/</a:t>
            </a:r>
            <a:r>
              <a:rPr lang="en-US" sz="1100" dirty="0" err="1"/>
              <a:t>Ms</a:t>
            </a:r>
            <a:r>
              <a:rPr lang="en-US" sz="1100" dirty="0"/>
              <a:t> Humbert's office. </a:t>
            </a:r>
            <a:r>
              <a:rPr lang="en-US" sz="1100" dirty="0" err="1"/>
              <a:t>Mr</a:t>
            </a:r>
            <a:r>
              <a:rPr lang="en-US" sz="1100" dirty="0"/>
              <a:t>/</a:t>
            </a:r>
            <a:r>
              <a:rPr lang="en-US" sz="1100" dirty="0" err="1"/>
              <a:t>Ms</a:t>
            </a:r>
            <a:r>
              <a:rPr lang="en-US" sz="1100" dirty="0"/>
              <a:t> Humbert contacted Alex a few days ago to arrange this meeting to prepare for the next day's hearing. Alex and the lawyer have never met before. The scene begins when </a:t>
            </a:r>
            <a:r>
              <a:rPr lang="en-US" sz="1100" dirty="0" err="1"/>
              <a:t>Ms</a:t>
            </a:r>
            <a:r>
              <a:rPr lang="en-US" sz="1100" dirty="0"/>
              <a:t>/</a:t>
            </a:r>
            <a:r>
              <a:rPr lang="en-US" sz="1100" dirty="0" err="1"/>
              <a:t>Mr</a:t>
            </a:r>
            <a:r>
              <a:rPr lang="en-US" sz="1100" dirty="0"/>
              <a:t> Humbert picks up Alex in the waiting room of his/her office.</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8126578" y="5046873"/>
            <a:ext cx="879945" cy="891226"/>
          </a:xfrm>
          <a:prstGeom prst="rect">
            <a:avLst/>
          </a:prstGeom>
        </p:spPr>
      </p:pic>
    </p:spTree>
    <p:extLst>
      <p:ext uri="{BB962C8B-B14F-4D97-AF65-F5344CB8AC3E}">
        <p14:creationId xmlns:p14="http://schemas.microsoft.com/office/powerpoint/2010/main" val="28156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7" y="118116"/>
            <a:ext cx="5304269" cy="6017032"/>
          </a:xfrm>
          <a:prstGeom prst="rect">
            <a:avLst/>
          </a:prstGeom>
          <a:solidFill>
            <a:schemeClr val="bg1"/>
          </a:solidFill>
        </p:spPr>
        <p:txBody>
          <a:bodyPr wrap="square" rtlCol="0">
            <a:spAutoFit/>
          </a:bodyPr>
          <a:lstStyle/>
          <a:p>
            <a:pPr algn="ctr"/>
            <a:r>
              <a:rPr lang="en-US" sz="1100" b="1" dirty="0"/>
              <a:t>Situation 1 - Meeting with Alex before his/her hearing with the judge</a:t>
            </a:r>
          </a:p>
          <a:p>
            <a:pPr algn="ctr"/>
            <a:endParaRPr lang="en-US" sz="1100" b="1" dirty="0"/>
          </a:p>
          <a:p>
            <a:endParaRPr lang="en-US" sz="1100" dirty="0"/>
          </a:p>
          <a:p>
            <a:pPr algn="ctr"/>
            <a:r>
              <a:rPr lang="en-US" sz="1100" b="1" dirty="0">
                <a:solidFill>
                  <a:srgbClr val="5CBDB2"/>
                </a:solidFill>
              </a:rPr>
              <a:t>Character Sheet – Alex</a:t>
            </a:r>
          </a:p>
          <a:p>
            <a:endParaRPr lang="en-US" sz="1100" dirty="0"/>
          </a:p>
          <a:p>
            <a:r>
              <a:rPr lang="en-US" sz="1100" i="1" dirty="0">
                <a:solidFill>
                  <a:srgbClr val="5CBDB2"/>
                </a:solidFill>
              </a:rPr>
              <a:t>You are Alex, </a:t>
            </a:r>
            <a:r>
              <a:rPr lang="en-US" sz="1100" i="1" dirty="0" smtClean="0">
                <a:solidFill>
                  <a:srgbClr val="5CBDB2"/>
                </a:solidFill>
              </a:rPr>
              <a:t>you</a:t>
            </a:r>
          </a:p>
          <a:p>
            <a:endParaRPr lang="en-US" sz="1100" i="1" dirty="0">
              <a:solidFill>
                <a:srgbClr val="5CBDB2"/>
              </a:solidFill>
            </a:endParaRPr>
          </a:p>
          <a:p>
            <a:pPr marL="171450" indent="-171450">
              <a:buFont typeface="Arial" panose="020B0604020202020204" pitchFamily="34" charset="0"/>
              <a:buChar char="•"/>
            </a:pPr>
            <a:r>
              <a:rPr lang="en-US" sz="1100" dirty="0"/>
              <a:t>Do not trust this new lawyer whom you do not know. The first lawyer you had at the police hearing disappointed you because he acted like a furniture during the police hearing (did not say nothing) and never contacted you again. So you don't want to cooperate with your lawyer today, you really don't see the point</a:t>
            </a:r>
            <a:r>
              <a:rPr lang="en-US" sz="1100" dirty="0" smtClean="0"/>
              <a:t>.</a:t>
            </a:r>
          </a:p>
          <a:p>
            <a:endParaRPr lang="en-US" sz="1100" dirty="0"/>
          </a:p>
          <a:p>
            <a:pPr marL="171450" indent="-171450">
              <a:buFont typeface="Arial" panose="020B0604020202020204" pitchFamily="34" charset="0"/>
              <a:buChar char="•"/>
            </a:pPr>
            <a:r>
              <a:rPr lang="en-US" sz="1100" dirty="0"/>
              <a:t>You don't remember the whole argument that took place during the day that led to the fight, but if you finally decide to cooperate with the lawyer, you will make up the answers you don't remember so that you don't look stupid</a:t>
            </a:r>
            <a:r>
              <a:rPr lang="en-US" sz="1100" dirty="0" smtClean="0"/>
              <a:t>.</a:t>
            </a:r>
          </a:p>
          <a:p>
            <a:endParaRPr lang="en-US" sz="1100" dirty="0"/>
          </a:p>
          <a:p>
            <a:pPr marL="171450" indent="-171450">
              <a:buFont typeface="Arial" panose="020B0604020202020204" pitchFamily="34" charset="0"/>
              <a:buChar char="•"/>
            </a:pPr>
            <a:r>
              <a:rPr lang="en-US" sz="1100" dirty="0"/>
              <a:t>You have learned never to look adults in the eye because in your culture it would be disrespectful</a:t>
            </a:r>
            <a:r>
              <a:rPr lang="en-US" sz="1100" dirty="0" smtClean="0"/>
              <a:t>.</a:t>
            </a:r>
          </a:p>
          <a:p>
            <a:endParaRPr lang="en-US" sz="1100" dirty="0"/>
          </a:p>
          <a:p>
            <a:pPr marL="171450" indent="-171450">
              <a:buFont typeface="Arial" panose="020B0604020202020204" pitchFamily="34" charset="0"/>
              <a:buChar char="•"/>
            </a:pPr>
            <a:r>
              <a:rPr lang="en-US" sz="1100" dirty="0"/>
              <a:t>You use this vocabulary :</a:t>
            </a:r>
          </a:p>
          <a:p>
            <a:pPr marL="628650" lvl="1" indent="-171450">
              <a:buFont typeface="Courier New" panose="02070309020205020404" pitchFamily="49" charset="0"/>
              <a:buChar char="o"/>
            </a:pPr>
            <a:r>
              <a:rPr lang="en-US" sz="1100" dirty="0"/>
              <a:t>To talk about your feelings or state of mind you will use only these four words: angry, happy, sad, calm.</a:t>
            </a:r>
          </a:p>
          <a:p>
            <a:pPr marL="628650" lvl="1" indent="-171450">
              <a:buFont typeface="Courier New" panose="02070309020205020404" pitchFamily="49" charset="0"/>
              <a:buChar char="o"/>
            </a:pPr>
            <a:r>
              <a:rPr lang="en-US" sz="1100" dirty="0"/>
              <a:t>To describe the policewoman who conducted your interview you use the term X (the trainer must integrate a word from the youth jargon).</a:t>
            </a:r>
          </a:p>
          <a:p>
            <a:endParaRPr lang="en-US" sz="1100" dirty="0"/>
          </a:p>
          <a:p>
            <a:endParaRPr lang="en-US" sz="1100" dirty="0"/>
          </a:p>
          <a:p>
            <a:r>
              <a:rPr lang="en-US" sz="1100" dirty="0"/>
              <a:t>As an actor you have to step in Alex's shoes with the help of these few clues, improvise the rest!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4003843" y="4799812"/>
            <a:ext cx="879945" cy="891226"/>
          </a:xfrm>
          <a:prstGeom prst="rect">
            <a:avLst/>
          </a:prstGeom>
        </p:spPr>
      </p:pic>
      <p:sp>
        <p:nvSpPr>
          <p:cNvPr id="10" name="ZoneTexte 9"/>
          <p:cNvSpPr txBox="1"/>
          <p:nvPr/>
        </p:nvSpPr>
        <p:spPr>
          <a:xfrm>
            <a:off x="6023566" y="125802"/>
            <a:ext cx="5624483" cy="6012352"/>
          </a:xfrm>
          <a:prstGeom prst="rect">
            <a:avLst/>
          </a:prstGeom>
          <a:solidFill>
            <a:schemeClr val="bg1"/>
          </a:solidFill>
        </p:spPr>
        <p:txBody>
          <a:bodyPr wrap="square" rtlCol="0">
            <a:spAutoFit/>
          </a:bodyPr>
          <a:lstStyle/>
          <a:p>
            <a:pPr algn="ctr"/>
            <a:r>
              <a:rPr lang="en-US" sz="1100" b="1" dirty="0"/>
              <a:t>Situation 1 - Meeting with Alex before his/her hearing with the judge</a:t>
            </a:r>
          </a:p>
          <a:p>
            <a:pPr algn="ctr"/>
            <a:endParaRPr lang="en-US" sz="1100" b="1" dirty="0"/>
          </a:p>
          <a:p>
            <a:endParaRPr lang="en-US" sz="1100" dirty="0"/>
          </a:p>
          <a:p>
            <a:pPr algn="ctr"/>
            <a:r>
              <a:rPr lang="en-US" sz="1100" b="1" dirty="0">
                <a:solidFill>
                  <a:srgbClr val="FBA617"/>
                </a:solidFill>
              </a:rPr>
              <a:t>Character Sheet – the lawyer </a:t>
            </a:r>
            <a:r>
              <a:rPr lang="en-US" sz="1100" b="1" dirty="0" err="1">
                <a:solidFill>
                  <a:srgbClr val="FBA617"/>
                </a:solidFill>
              </a:rPr>
              <a:t>Ms</a:t>
            </a:r>
            <a:r>
              <a:rPr lang="en-US" sz="1100" b="1" dirty="0">
                <a:solidFill>
                  <a:srgbClr val="FBA617"/>
                </a:solidFill>
              </a:rPr>
              <a:t>/</a:t>
            </a:r>
            <a:r>
              <a:rPr lang="en-US" sz="1100" b="1" dirty="0" err="1">
                <a:solidFill>
                  <a:srgbClr val="FBA617"/>
                </a:solidFill>
              </a:rPr>
              <a:t>Mr</a:t>
            </a:r>
            <a:r>
              <a:rPr lang="en-US" sz="1100" b="1" dirty="0">
                <a:solidFill>
                  <a:srgbClr val="FBA617"/>
                </a:solidFill>
              </a:rPr>
              <a:t> Humbert</a:t>
            </a:r>
          </a:p>
          <a:p>
            <a:pPr>
              <a:lnSpc>
                <a:spcPct val="107000"/>
              </a:lnSpc>
              <a:spcAft>
                <a:spcPts val="800"/>
              </a:spcAft>
            </a:pPr>
            <a:endParaRPr lang="en-US" sz="1100" b="1" dirty="0">
              <a:solidFill>
                <a:srgbClr val="FBA617"/>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solidFill>
                  <a:srgbClr val="FBA617"/>
                </a:solidFill>
                <a:latin typeface="Calibri" panose="020F0502020204030204" pitchFamily="34" charset="0"/>
                <a:ea typeface="Calibri" panose="020F0502020204030204" pitchFamily="34" charset="0"/>
                <a:cs typeface="Times New Roman" panose="02020603050405020304" pitchFamily="18" charset="0"/>
              </a:rPr>
              <a:t>You are </a:t>
            </a:r>
            <a:r>
              <a:rPr lang="en-US" sz="1100" b="1" dirty="0" err="1">
                <a:solidFill>
                  <a:srgbClr val="FBA617"/>
                </a:solidFill>
                <a:latin typeface="Calibri" panose="020F0502020204030204" pitchFamily="34" charset="0"/>
                <a:ea typeface="Calibri" panose="020F0502020204030204" pitchFamily="34" charset="0"/>
                <a:cs typeface="Times New Roman" panose="02020603050405020304" pitchFamily="18" charset="0"/>
              </a:rPr>
              <a:t>Mr</a:t>
            </a:r>
            <a:r>
              <a:rPr lang="en-US" sz="1100" b="1" dirty="0">
                <a:solidFill>
                  <a:srgbClr val="FBA617"/>
                </a:solidFill>
                <a:latin typeface="Calibri" panose="020F0502020204030204" pitchFamily="34" charset="0"/>
                <a:ea typeface="Calibri" panose="020F0502020204030204" pitchFamily="34" charset="0"/>
                <a:cs typeface="Times New Roman" panose="02020603050405020304" pitchFamily="18" charset="0"/>
              </a:rPr>
              <a:t>/</a:t>
            </a:r>
            <a:r>
              <a:rPr lang="en-US" sz="1100" b="1" dirty="0" err="1">
                <a:solidFill>
                  <a:srgbClr val="FBA617"/>
                </a:solidFill>
                <a:latin typeface="Calibri" panose="020F0502020204030204" pitchFamily="34" charset="0"/>
                <a:ea typeface="Calibri" panose="020F0502020204030204" pitchFamily="34" charset="0"/>
                <a:cs typeface="Times New Roman" panose="02020603050405020304" pitchFamily="18" charset="0"/>
              </a:rPr>
              <a:t>Ms</a:t>
            </a:r>
            <a:r>
              <a:rPr lang="en-US" sz="1100" b="1" dirty="0">
                <a:solidFill>
                  <a:srgbClr val="FBA617"/>
                </a:solidFill>
                <a:latin typeface="Calibri" panose="020F0502020204030204" pitchFamily="34" charset="0"/>
                <a:ea typeface="Calibri" panose="020F0502020204030204" pitchFamily="34" charset="0"/>
                <a:cs typeface="Times New Roman" panose="02020603050405020304" pitchFamily="18" charset="0"/>
              </a:rPr>
              <a:t> Humbert, you</a:t>
            </a:r>
            <a:endParaRPr lang="fr-BE" sz="1100" dirty="0">
              <a:solidFill>
                <a:srgbClr val="FBA617"/>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You received Alex's file from the legal aid office a few days ago and you will have to represent him/her before the judge tomorrow. You are conducting this first meeting with the young person to take on your role as counsel and spokesperson for the minor. In particular, you want to better understand the facts and the young person's state of mind</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You are already 30 minutes late for the day's agenda even though it is only 11am and you still have many other appointments today and a big file to finish for tomorrow</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You put your phone on the table and leave the door open during the appointment</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100" dirty="0">
                <a:latin typeface="Calibri" panose="020F0502020204030204" pitchFamily="34" charset="0"/>
                <a:ea typeface="Calibri" panose="020F0502020204030204" pitchFamily="34" charset="0"/>
                <a:cs typeface="Times New Roman" panose="02020603050405020304" pitchFamily="18" charset="0"/>
              </a:rPr>
              <a:t>You use the following vocabulary:</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For chambers hearings you use the term "salon show".</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For interim measures you use the term "part time methods".</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As an actor you must step in the shoes of </a:t>
            </a:r>
            <a:r>
              <a:rPr lang="en-US" sz="1100" dirty="0" err="1">
                <a:latin typeface="Calibri" panose="020F0502020204030204" pitchFamily="34" charset="0"/>
                <a:ea typeface="Calibri" panose="020F0502020204030204" pitchFamily="34" charset="0"/>
                <a:cs typeface="Times New Roman" panose="02020603050405020304" pitchFamily="18" charset="0"/>
              </a:rPr>
              <a:t>Ms</a:t>
            </a:r>
            <a:r>
              <a:rPr lang="en-US" sz="1100" dirty="0">
                <a:latin typeface="Calibri" panose="020F0502020204030204" pitchFamily="34" charset="0"/>
                <a:ea typeface="Calibri" panose="020F0502020204030204" pitchFamily="34" charset="0"/>
                <a:cs typeface="Times New Roman" panose="02020603050405020304" pitchFamily="18" charset="0"/>
              </a:rPr>
              <a:t>/</a:t>
            </a:r>
            <a:r>
              <a:rPr lang="en-US" sz="1100" dirty="0" err="1">
                <a:latin typeface="Calibri" panose="020F0502020204030204" pitchFamily="34" charset="0"/>
                <a:ea typeface="Calibri" panose="020F0502020204030204" pitchFamily="34" charset="0"/>
                <a:cs typeface="Times New Roman" panose="02020603050405020304" pitchFamily="18" charset="0"/>
              </a:rPr>
              <a:t>Mr</a:t>
            </a:r>
            <a:r>
              <a:rPr lang="en-US" sz="1100" dirty="0">
                <a:latin typeface="Calibri" panose="020F0502020204030204" pitchFamily="34" charset="0"/>
                <a:ea typeface="Calibri" panose="020F0502020204030204" pitchFamily="34" charset="0"/>
                <a:cs typeface="Times New Roman" panose="02020603050405020304" pitchFamily="18" charset="0"/>
              </a:rPr>
              <a:t> Humbert with the help of these few clues, improvise the rest!</a:t>
            </a:r>
            <a:endParaRPr lang="fr-BE"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198452" y="4839289"/>
            <a:ext cx="801989" cy="812271"/>
          </a:xfrm>
          <a:prstGeom prst="rect">
            <a:avLst/>
          </a:prstGeom>
        </p:spPr>
      </p:pic>
    </p:spTree>
    <p:extLst>
      <p:ext uri="{BB962C8B-B14F-4D97-AF65-F5344CB8AC3E}">
        <p14:creationId xmlns:p14="http://schemas.microsoft.com/office/powerpoint/2010/main" val="44212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8" name="ZoneTexte 7"/>
          <p:cNvSpPr txBox="1"/>
          <p:nvPr/>
        </p:nvSpPr>
        <p:spPr>
          <a:xfrm>
            <a:off x="136188" y="118116"/>
            <a:ext cx="4783696" cy="6017032"/>
          </a:xfrm>
          <a:prstGeom prst="rect">
            <a:avLst/>
          </a:prstGeom>
          <a:solidFill>
            <a:schemeClr val="bg1"/>
          </a:solidFill>
        </p:spPr>
        <p:txBody>
          <a:bodyPr wrap="square" rtlCol="0">
            <a:spAutoFit/>
          </a:bodyPr>
          <a:lstStyle/>
          <a:p>
            <a:pPr algn="ctr"/>
            <a:r>
              <a:rPr lang="en-US" sz="1100" b="1" dirty="0"/>
              <a:t>Situation 1 - Meeting with Alex before his/her hearing with the judge</a:t>
            </a:r>
          </a:p>
          <a:p>
            <a:pPr algn="ctr"/>
            <a:endParaRPr lang="en-US" sz="1100" b="1" dirty="0"/>
          </a:p>
          <a:p>
            <a:endParaRPr lang="en-US" sz="1100" dirty="0"/>
          </a:p>
          <a:p>
            <a:pPr algn="ctr"/>
            <a:r>
              <a:rPr lang="en-US" sz="1100" b="1" dirty="0">
                <a:solidFill>
                  <a:schemeClr val="accent6"/>
                </a:solidFill>
              </a:rPr>
              <a:t>Character Sheet – The observers</a:t>
            </a:r>
          </a:p>
          <a:p>
            <a:endParaRPr lang="en-US" sz="1100" b="1" dirty="0">
              <a:solidFill>
                <a:schemeClr val="accent6"/>
              </a:solidFill>
            </a:endParaRPr>
          </a:p>
          <a:p>
            <a:r>
              <a:rPr lang="en-US" sz="1100" b="1" dirty="0">
                <a:solidFill>
                  <a:schemeClr val="accent6"/>
                </a:solidFill>
              </a:rPr>
              <a:t>You are an observer, observe the exchange between Alex and </a:t>
            </a:r>
            <a:r>
              <a:rPr lang="en-US" sz="1100" b="1" dirty="0" err="1">
                <a:solidFill>
                  <a:schemeClr val="accent6"/>
                </a:solidFill>
              </a:rPr>
              <a:t>Mr</a:t>
            </a:r>
            <a:r>
              <a:rPr lang="en-US" sz="1100" b="1" dirty="0">
                <a:solidFill>
                  <a:schemeClr val="accent6"/>
                </a:solidFill>
              </a:rPr>
              <a:t>/</a:t>
            </a:r>
            <a:r>
              <a:rPr lang="en-US" sz="1100" b="1" dirty="0" err="1">
                <a:solidFill>
                  <a:schemeClr val="accent6"/>
                </a:solidFill>
              </a:rPr>
              <a:t>Ms</a:t>
            </a:r>
            <a:r>
              <a:rPr lang="en-US" sz="1100" b="1" dirty="0">
                <a:solidFill>
                  <a:schemeClr val="accent6"/>
                </a:solidFill>
              </a:rPr>
              <a:t> Humbert. </a:t>
            </a:r>
            <a:endParaRPr lang="fr-BE" sz="1100" b="1" dirty="0">
              <a:solidFill>
                <a:schemeClr val="accent6"/>
              </a:solidFill>
            </a:endParaRPr>
          </a:p>
          <a:p>
            <a:pPr marL="171450" indent="-171450">
              <a:buFont typeface="Arial" panose="020B0604020202020204" pitchFamily="34" charset="0"/>
              <a:buChar char="•"/>
            </a:pPr>
            <a:r>
              <a:rPr lang="en-US" sz="1100" dirty="0"/>
              <a:t>What influences the communication (positively or negatively) between Alex and </a:t>
            </a:r>
            <a:r>
              <a:rPr lang="en-US" sz="1100" dirty="0" err="1"/>
              <a:t>Mr</a:t>
            </a:r>
            <a:r>
              <a:rPr lang="en-US" sz="1100" dirty="0"/>
              <a:t>/</a:t>
            </a:r>
            <a:r>
              <a:rPr lang="en-US" sz="1100" dirty="0" err="1"/>
              <a:t>Ms</a:t>
            </a:r>
            <a:r>
              <a:rPr lang="en-US" sz="1100" dirty="0"/>
              <a:t> Humbert?</a:t>
            </a:r>
            <a:endParaRPr lang="fr-BE" sz="1100" dirty="0"/>
          </a:p>
          <a:p>
            <a:pPr marL="171450" indent="-171450">
              <a:buFont typeface="Arial" panose="020B0604020202020204" pitchFamily="34" charset="0"/>
              <a:buChar char="•"/>
            </a:pPr>
            <a:r>
              <a:rPr lang="en-US" sz="1100" dirty="0"/>
              <a:t>What changes are needed to overcome the barriers to good communication? </a:t>
            </a:r>
            <a:endParaRPr lang="fr-BE" sz="1100" dirty="0"/>
          </a:p>
          <a:p>
            <a:pPr marL="171450" indent="-171450">
              <a:buFont typeface="Arial" panose="020B0604020202020204" pitchFamily="34" charset="0"/>
              <a:buChar char="•"/>
            </a:pPr>
            <a:r>
              <a:rPr lang="en-US" sz="1100" dirty="0"/>
              <a:t>Do you have any experiences to share that echo this situation?</a:t>
            </a:r>
          </a:p>
          <a:p>
            <a:pPr marL="171450" indent="-171450">
              <a:buFont typeface="Arial" panose="020B0604020202020204" pitchFamily="34" charset="0"/>
              <a:buChar char="•"/>
            </a:pPr>
            <a:r>
              <a:rPr lang="en-US" sz="1100" dirty="0"/>
              <a:t>What is at stake for each of the characters in this situation?</a:t>
            </a:r>
          </a:p>
          <a:p>
            <a:pPr marL="171450" indent="-171450">
              <a:buFont typeface="Arial" panose="020B0604020202020204" pitchFamily="34" charset="0"/>
              <a:buChar char="•"/>
            </a:pPr>
            <a:endParaRPr lang="en-US" sz="1100" dirty="0"/>
          </a:p>
          <a:p>
            <a:r>
              <a:rPr lang="en-US" sz="1100" dirty="0"/>
              <a:t>Write your observations hereunder: </a:t>
            </a:r>
            <a:endParaRPr lang="fr-BE"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3" name="Image 12"/>
          <p:cNvPicPr>
            <a:picLocks noChangeAspect="1"/>
          </p:cNvPicPr>
          <p:nvPr/>
        </p:nvPicPr>
        <p:blipFill>
          <a:blip r:embed="rId4"/>
          <a:stretch>
            <a:fillRect/>
          </a:stretch>
        </p:blipFill>
        <p:spPr>
          <a:xfrm>
            <a:off x="3913374" y="5163787"/>
            <a:ext cx="626670" cy="634704"/>
          </a:xfrm>
          <a:prstGeom prst="rect">
            <a:avLst/>
          </a:prstGeom>
        </p:spPr>
      </p:pic>
      <p:sp>
        <p:nvSpPr>
          <p:cNvPr id="10" name="ZoneTexte 9"/>
          <p:cNvSpPr txBox="1"/>
          <p:nvPr/>
        </p:nvSpPr>
        <p:spPr>
          <a:xfrm>
            <a:off x="6115077" y="106023"/>
            <a:ext cx="5624483" cy="5567037"/>
          </a:xfrm>
          <a:prstGeom prst="rect">
            <a:avLst/>
          </a:prstGeom>
          <a:solidFill>
            <a:schemeClr val="bg1"/>
          </a:solidFill>
        </p:spPr>
        <p:txBody>
          <a:bodyPr wrap="square" rtlCol="0">
            <a:spAutoFit/>
          </a:bodyPr>
          <a:lstStyle/>
          <a:p>
            <a:pPr algn="ctr"/>
            <a:r>
              <a:rPr lang="en-US" sz="1100" b="1" dirty="0"/>
              <a:t>Situation 1 - Meeting with Alex before his/her hearing with the judge</a:t>
            </a:r>
          </a:p>
          <a:p>
            <a:pPr algn="ctr"/>
            <a:endParaRPr lang="en-US" sz="1100" b="1" dirty="0"/>
          </a:p>
          <a:p>
            <a:pPr algn="ctr"/>
            <a:r>
              <a:rPr lang="en-US" sz="1100" b="1" dirty="0">
                <a:solidFill>
                  <a:schemeClr val="tx2"/>
                </a:solidFill>
              </a:rPr>
              <a:t>Character Sheet – the secret actor</a:t>
            </a:r>
            <a:endPar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You are </a:t>
            </a:r>
            <a:r>
              <a:rPr lang="en-US" sz="1100" b="1" dirty="0">
                <a:solidFill>
                  <a:schemeClr val="tx2"/>
                </a:solidFill>
              </a:rPr>
              <a:t>the secret actor:</a:t>
            </a:r>
          </a:p>
          <a:p>
            <a:pPr>
              <a:lnSpc>
                <a:spcPct val="107000"/>
              </a:lnSpc>
              <a:spcAft>
                <a:spcPts val="800"/>
              </a:spcAft>
            </a:pPr>
            <a:r>
              <a:rPr lang="en-US" sz="1100" dirty="0"/>
              <a:t>You are mainly an observer like the others. However, you are also the assistant of </a:t>
            </a:r>
            <a:r>
              <a:rPr lang="en-US" sz="1100" dirty="0" err="1"/>
              <a:t>Mr</a:t>
            </a:r>
            <a:r>
              <a:rPr lang="en-US" sz="1100" dirty="0"/>
              <a:t>/</a:t>
            </a:r>
            <a:r>
              <a:rPr lang="en-US" sz="1100" dirty="0" err="1"/>
              <a:t>Ms</a:t>
            </a:r>
            <a:r>
              <a:rPr lang="en-US" sz="1100" dirty="0"/>
              <a:t> Humbert, you do not intervene in the role-play except for one thing: you will enter at one point during the meeting with the young person in his/her office to give him/her a document and to inform him/her that he/she has received an urgent call for the big file he/she has to finish by tomorrow. </a:t>
            </a:r>
          </a:p>
          <a:p>
            <a:r>
              <a:rPr lang="en-US" sz="1100" b="1" dirty="0">
                <a:solidFill>
                  <a:schemeClr val="accent6"/>
                </a:solidFill>
              </a:rPr>
              <a:t>You are an observer, observe the exchange between Alex and </a:t>
            </a:r>
            <a:r>
              <a:rPr lang="en-US" sz="1100" b="1" dirty="0" err="1">
                <a:solidFill>
                  <a:schemeClr val="accent6"/>
                </a:solidFill>
              </a:rPr>
              <a:t>Mr</a:t>
            </a:r>
            <a:r>
              <a:rPr lang="en-US" sz="1100" b="1" dirty="0">
                <a:solidFill>
                  <a:schemeClr val="accent6"/>
                </a:solidFill>
              </a:rPr>
              <a:t>/</a:t>
            </a:r>
            <a:r>
              <a:rPr lang="en-US" sz="1100" b="1" dirty="0" err="1">
                <a:solidFill>
                  <a:schemeClr val="accent6"/>
                </a:solidFill>
              </a:rPr>
              <a:t>Ms</a:t>
            </a:r>
            <a:r>
              <a:rPr lang="en-US" sz="1100" b="1" dirty="0">
                <a:solidFill>
                  <a:schemeClr val="accent6"/>
                </a:solidFill>
              </a:rPr>
              <a:t> Humbert. </a:t>
            </a:r>
            <a:endParaRPr lang="fr-BE" sz="1100" b="1" dirty="0">
              <a:solidFill>
                <a:schemeClr val="accent6"/>
              </a:solidFill>
            </a:endParaRPr>
          </a:p>
          <a:p>
            <a:pPr marL="171450" indent="-171450">
              <a:buFont typeface="Arial" panose="020B0604020202020204" pitchFamily="34" charset="0"/>
              <a:buChar char="•"/>
            </a:pPr>
            <a:r>
              <a:rPr lang="en-US" sz="1100" dirty="0"/>
              <a:t>What influences the communication (positively or negatively) between Alex and </a:t>
            </a:r>
            <a:r>
              <a:rPr lang="en-US" sz="1100" dirty="0" err="1"/>
              <a:t>Mr</a:t>
            </a:r>
            <a:r>
              <a:rPr lang="en-US" sz="1100" dirty="0"/>
              <a:t>/</a:t>
            </a:r>
            <a:r>
              <a:rPr lang="en-US" sz="1100" dirty="0" err="1"/>
              <a:t>Ms</a:t>
            </a:r>
            <a:r>
              <a:rPr lang="en-US" sz="1100" dirty="0"/>
              <a:t> Humbert?</a:t>
            </a:r>
            <a:endParaRPr lang="fr-BE" sz="1100" dirty="0"/>
          </a:p>
          <a:p>
            <a:pPr marL="171450" indent="-171450">
              <a:buFont typeface="Arial" panose="020B0604020202020204" pitchFamily="34" charset="0"/>
              <a:buChar char="•"/>
            </a:pPr>
            <a:r>
              <a:rPr lang="en-US" sz="1100" dirty="0"/>
              <a:t>What changes are needed to overcome the barriers to good communication? </a:t>
            </a:r>
            <a:endParaRPr lang="fr-BE" sz="1100" dirty="0"/>
          </a:p>
          <a:p>
            <a:pPr marL="171450" indent="-171450">
              <a:buFont typeface="Arial" panose="020B0604020202020204" pitchFamily="34" charset="0"/>
              <a:buChar char="•"/>
            </a:pPr>
            <a:r>
              <a:rPr lang="en-US" sz="1100" dirty="0"/>
              <a:t>Do you have any experiences to share that echo this situation?</a:t>
            </a:r>
          </a:p>
          <a:p>
            <a:pPr marL="171450" indent="-171450">
              <a:buFont typeface="Arial" panose="020B0604020202020204" pitchFamily="34" charset="0"/>
              <a:buChar char="•"/>
            </a:pPr>
            <a:r>
              <a:rPr lang="en-US" sz="1100" dirty="0"/>
              <a:t>What is at stake for each of the characters in this situation?</a:t>
            </a:r>
          </a:p>
          <a:p>
            <a:pPr marL="171450" indent="-171450">
              <a:buFont typeface="Arial" panose="020B0604020202020204" pitchFamily="34" charset="0"/>
              <a:buChar char="•"/>
            </a:pPr>
            <a:endParaRPr lang="en-US" sz="1100" dirty="0"/>
          </a:p>
          <a:p>
            <a:r>
              <a:rPr lang="en-US" sz="1100" dirty="0"/>
              <a:t>Write your observations hereunder: </a:t>
            </a:r>
            <a:endParaRPr lang="fr-BE" sz="1100" dirty="0"/>
          </a:p>
          <a:p>
            <a:endParaRPr lang="en-US" sz="1100" dirty="0"/>
          </a:p>
          <a:p>
            <a:endParaRPr lang="fr-BE" sz="1100" dirty="0"/>
          </a:p>
          <a:p>
            <a:pPr>
              <a:lnSpc>
                <a:spcPct val="107000"/>
              </a:lnSpc>
              <a:spcAft>
                <a:spcPts val="800"/>
              </a:spcAft>
            </a:pPr>
            <a:endParaRPr lang="en-US" sz="1100" dirty="0"/>
          </a:p>
          <a:p>
            <a:pPr>
              <a:lnSpc>
                <a:spcPct val="107000"/>
              </a:lnSpc>
              <a:spcAft>
                <a:spcPts val="800"/>
              </a:spcAft>
            </a:pPr>
            <a:endParaRPr lang="en-US" sz="1100" dirty="0"/>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endParaRPr lang="en-US" sz="1100" dirty="0"/>
          </a:p>
          <a:p>
            <a:endParaRPr lang="en-US" sz="1100" dirty="0"/>
          </a:p>
          <a:p>
            <a:endParaRPr lang="en-US" sz="1100" dirty="0"/>
          </a:p>
        </p:txBody>
      </p:sp>
      <p:pic>
        <p:nvPicPr>
          <p:cNvPr id="11" name="Image 10"/>
          <p:cNvPicPr>
            <a:picLocks noChangeAspect="1"/>
          </p:cNvPicPr>
          <p:nvPr/>
        </p:nvPicPr>
        <p:blipFill>
          <a:blip r:embed="rId4"/>
          <a:stretch>
            <a:fillRect/>
          </a:stretch>
        </p:blipFill>
        <p:spPr>
          <a:xfrm>
            <a:off x="10776849" y="4957557"/>
            <a:ext cx="615638" cy="623531"/>
          </a:xfrm>
          <a:prstGeom prst="rect">
            <a:avLst/>
          </a:prstGeom>
        </p:spPr>
      </p:pic>
    </p:spTree>
    <p:extLst>
      <p:ext uri="{BB962C8B-B14F-4D97-AF65-F5344CB8AC3E}">
        <p14:creationId xmlns:p14="http://schemas.microsoft.com/office/powerpoint/2010/main" val="345359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Sous-titre 2">
            <a:extLst>
              <a:ext uri="{FF2B5EF4-FFF2-40B4-BE49-F238E27FC236}">
                <a16:creationId xmlns="" xmlns:a16="http://schemas.microsoft.com/office/drawing/2014/main" id="{5759FC79-A880-4F68-9DAF-8208F35749D7}"/>
              </a:ext>
            </a:extLst>
          </p:cNvPr>
          <p:cNvSpPr txBox="1">
            <a:spLocks/>
          </p:cNvSpPr>
          <p:nvPr/>
        </p:nvSpPr>
        <p:spPr>
          <a:xfrm>
            <a:off x="473811" y="118116"/>
            <a:ext cx="2213117" cy="669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b="1" dirty="0">
                <a:solidFill>
                  <a:schemeClr val="bg1"/>
                </a:solidFill>
              </a:rPr>
              <a:t>Part 1 - Role play</a:t>
            </a:r>
            <a:endParaRPr lang="fr-BE" sz="2000" b="1" dirty="0">
              <a:solidFill>
                <a:schemeClr val="bg1"/>
              </a:solidFill>
            </a:endParaRPr>
          </a:p>
        </p:txBody>
      </p:sp>
      <p:sp>
        <p:nvSpPr>
          <p:cNvPr id="12" name="ZoneTexte 11">
            <a:extLst>
              <a:ext uri="{FF2B5EF4-FFF2-40B4-BE49-F238E27FC236}">
                <a16:creationId xmlns="" xmlns:a16="http://schemas.microsoft.com/office/drawing/2014/main" id="{31378776-A142-408E-9964-67E8A49530E5}"/>
              </a:ext>
            </a:extLst>
          </p:cNvPr>
          <p:cNvSpPr txBox="1"/>
          <p:nvPr/>
        </p:nvSpPr>
        <p:spPr>
          <a:xfrm>
            <a:off x="4739518" y="1655013"/>
            <a:ext cx="5896821" cy="400110"/>
          </a:xfrm>
          <a:prstGeom prst="rect">
            <a:avLst/>
          </a:prstGeom>
          <a:noFill/>
        </p:spPr>
        <p:txBody>
          <a:bodyPr wrap="square" rtlCol="0">
            <a:spAutoFit/>
          </a:bodyPr>
          <a:lstStyle/>
          <a:p>
            <a:r>
              <a:rPr lang="en-GB" sz="2000" dirty="0">
                <a:solidFill>
                  <a:prstClr val="black"/>
                </a:solidFill>
              </a:rPr>
              <a:t>Information for the trainer</a:t>
            </a:r>
          </a:p>
        </p:txBody>
      </p:sp>
      <p:pic>
        <p:nvPicPr>
          <p:cNvPr id="2" name="Image 1"/>
          <p:cNvPicPr>
            <a:picLocks noChangeAspect="1"/>
          </p:cNvPicPr>
          <p:nvPr/>
        </p:nvPicPr>
        <p:blipFill>
          <a:blip r:embed="rId4"/>
          <a:stretch>
            <a:fillRect/>
          </a:stretch>
        </p:blipFill>
        <p:spPr>
          <a:xfrm>
            <a:off x="9847254" y="230658"/>
            <a:ext cx="1603848" cy="1624410"/>
          </a:xfrm>
          <a:prstGeom prst="rect">
            <a:avLst/>
          </a:prstGeom>
        </p:spPr>
      </p:pic>
      <p:sp>
        <p:nvSpPr>
          <p:cNvPr id="3" name="ZoneTexte 2"/>
          <p:cNvSpPr txBox="1"/>
          <p:nvPr/>
        </p:nvSpPr>
        <p:spPr>
          <a:xfrm>
            <a:off x="4454234" y="230658"/>
            <a:ext cx="5055527" cy="954107"/>
          </a:xfrm>
          <a:prstGeom prst="rect">
            <a:avLst/>
          </a:prstGeom>
          <a:noFill/>
        </p:spPr>
        <p:txBody>
          <a:bodyPr wrap="square" rtlCol="0">
            <a:spAutoFit/>
          </a:bodyPr>
          <a:lstStyle/>
          <a:p>
            <a:pPr algn="ctr"/>
            <a:r>
              <a:rPr lang="en-GB" sz="2800" dirty="0">
                <a:solidFill>
                  <a:srgbClr val="EC7F20"/>
                </a:solidFill>
              </a:rPr>
              <a:t>Situation 2 - </a:t>
            </a:r>
            <a:r>
              <a:rPr lang="en-US" sz="2800" dirty="0">
                <a:solidFill>
                  <a:srgbClr val="EC7F20"/>
                </a:solidFill>
              </a:rPr>
              <a:t>Lauren's chamber’s hearing </a:t>
            </a:r>
            <a:r>
              <a:rPr lang="en-GB" sz="2800" dirty="0">
                <a:solidFill>
                  <a:srgbClr val="EC7F20"/>
                </a:solidFill>
              </a:rPr>
              <a:t> </a:t>
            </a:r>
          </a:p>
        </p:txBody>
      </p:sp>
      <p:sp>
        <p:nvSpPr>
          <p:cNvPr id="8" name="ZoneTexte 7"/>
          <p:cNvSpPr txBox="1"/>
          <p:nvPr/>
        </p:nvSpPr>
        <p:spPr>
          <a:xfrm>
            <a:off x="3235569" y="2813538"/>
            <a:ext cx="2714516" cy="923330"/>
          </a:xfrm>
          <a:prstGeom prst="rect">
            <a:avLst/>
          </a:prstGeom>
          <a:noFill/>
        </p:spPr>
        <p:txBody>
          <a:bodyPr wrap="square" rtlCol="0">
            <a:spAutoFit/>
          </a:bodyPr>
          <a:lstStyle/>
          <a:p>
            <a:r>
              <a:rPr lang="en-GB" dirty="0"/>
              <a:t>Read information for the trainer in the comments part. </a:t>
            </a:r>
          </a:p>
        </p:txBody>
      </p:sp>
      <p:sp>
        <p:nvSpPr>
          <p:cNvPr id="14" name="ZoneTexte 13"/>
          <p:cNvSpPr txBox="1"/>
          <p:nvPr/>
        </p:nvSpPr>
        <p:spPr>
          <a:xfrm>
            <a:off x="8152503" y="2110987"/>
            <a:ext cx="2714516" cy="369332"/>
          </a:xfrm>
          <a:prstGeom prst="rect">
            <a:avLst/>
          </a:prstGeom>
          <a:noFill/>
        </p:spPr>
        <p:txBody>
          <a:bodyPr wrap="square" rtlCol="0">
            <a:spAutoFit/>
          </a:bodyPr>
          <a:lstStyle/>
          <a:p>
            <a:r>
              <a:rPr lang="en-GB" dirty="0"/>
              <a:t>How to arrange the room.</a:t>
            </a:r>
          </a:p>
        </p:txBody>
      </p:sp>
      <p:pic>
        <p:nvPicPr>
          <p:cNvPr id="11" name="Image 10"/>
          <p:cNvPicPr/>
          <p:nvPr/>
        </p:nvPicPr>
        <p:blipFill>
          <a:blip r:embed="rId5"/>
          <a:stretch>
            <a:fillRect/>
          </a:stretch>
        </p:blipFill>
        <p:spPr>
          <a:xfrm>
            <a:off x="8067416" y="2553176"/>
            <a:ext cx="2880727" cy="3076649"/>
          </a:xfrm>
          <a:prstGeom prst="rect">
            <a:avLst/>
          </a:prstGeom>
        </p:spPr>
      </p:pic>
    </p:spTree>
    <p:extLst>
      <p:ext uri="{BB962C8B-B14F-4D97-AF65-F5344CB8AC3E}">
        <p14:creationId xmlns:p14="http://schemas.microsoft.com/office/powerpoint/2010/main" val="3131679822"/>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4685</TotalTime>
  <Words>10036</Words>
  <Application>Microsoft Office PowerPoint</Application>
  <PresentationFormat>Grand écran</PresentationFormat>
  <Paragraphs>1482</Paragraphs>
  <Slides>58</Slides>
  <Notes>58</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58</vt:i4>
      </vt:variant>
    </vt:vector>
  </HeadingPairs>
  <TitlesOfParts>
    <vt:vector size="68" baseType="lpstr">
      <vt:lpstr>Arial</vt:lpstr>
      <vt:lpstr>Calibri</vt:lpstr>
      <vt:lpstr>Calibri Light</vt:lpstr>
      <vt:lpstr>Courier New</vt:lpstr>
      <vt:lpstr>Symbol</vt:lpstr>
      <vt:lpstr>Times New Roman</vt:lpstr>
      <vt:lpstr>Wingdings</vt:lpstr>
      <vt:lpstr>1_Thème Office</vt:lpstr>
      <vt:lpstr>Thème Office</vt:lpstr>
      <vt:lpstr>2_Thème Office</vt:lpstr>
      <vt:lpstr>Title of the training/session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Andrea Thomas</cp:lastModifiedBy>
  <cp:revision>119</cp:revision>
  <dcterms:created xsi:type="dcterms:W3CDTF">2022-04-08T07:15:07Z</dcterms:created>
  <dcterms:modified xsi:type="dcterms:W3CDTF">2022-10-05T08:04:36Z</dcterms:modified>
</cp:coreProperties>
</file>